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70" r:id="rId2"/>
    <p:sldId id="278" r:id="rId3"/>
    <p:sldId id="275" r:id="rId4"/>
    <p:sldId id="276" r:id="rId5"/>
    <p:sldId id="257" r:id="rId6"/>
    <p:sldId id="258" r:id="rId7"/>
    <p:sldId id="261" r:id="rId8"/>
    <p:sldId id="262" r:id="rId9"/>
    <p:sldId id="260" r:id="rId10"/>
    <p:sldId id="263" r:id="rId11"/>
    <p:sldId id="267" r:id="rId12"/>
    <p:sldId id="268" r:id="rId13"/>
    <p:sldId id="266" r:id="rId14"/>
    <p:sldId id="279" r:id="rId15"/>
    <p:sldId id="274" r:id="rId16"/>
    <p:sldId id="265" r:id="rId17"/>
    <p:sldId id="273" r:id="rId18"/>
    <p:sldId id="277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9CB"/>
    <a:srgbClr val="5680CA"/>
    <a:srgbClr val="34599C"/>
    <a:srgbClr val="4472C4"/>
    <a:srgbClr val="6581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8C0EC-FA0F-43C6-9405-12313F7CB2A2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ru-RU"/>
        </a:p>
      </dgm:t>
    </dgm:pt>
    <dgm:pt modelId="{8EED285E-549D-402E-9EDA-F571F3FE5447}">
      <dgm:prSet phldrT="[Текст]"/>
      <dgm:spPr/>
      <dgm:t>
        <a:bodyPr/>
        <a:lstStyle/>
        <a:p>
          <a:r>
            <a:rPr lang="en-US" dirty="0"/>
            <a:t>LZ77</a:t>
          </a:r>
          <a:endParaRPr lang="ru-RU" dirty="0"/>
        </a:p>
      </dgm:t>
    </dgm:pt>
    <dgm:pt modelId="{506C0046-877E-4A11-8A49-01F1B8FC8D54}" type="parTrans" cxnId="{4208F273-E0AE-44E9-9165-F4E5662ED03E}">
      <dgm:prSet/>
      <dgm:spPr/>
      <dgm:t>
        <a:bodyPr/>
        <a:lstStyle/>
        <a:p>
          <a:endParaRPr lang="ru-RU"/>
        </a:p>
      </dgm:t>
    </dgm:pt>
    <dgm:pt modelId="{9FC09DC2-D0EC-42A3-B086-EB81ADCAB6EE}" type="sibTrans" cxnId="{4208F273-E0AE-44E9-9165-F4E5662ED03E}">
      <dgm:prSet/>
      <dgm:spPr/>
      <dgm:t>
        <a:bodyPr/>
        <a:lstStyle/>
        <a:p>
          <a:endParaRPr lang="ru-RU"/>
        </a:p>
      </dgm:t>
    </dgm:pt>
    <dgm:pt modelId="{575B9A04-5D0F-43D1-AB29-8DA0D175CD6B}">
      <dgm:prSet phldrT="[Текст]"/>
      <dgm:spPr/>
      <dgm:t>
        <a:bodyPr/>
        <a:lstStyle/>
        <a:p>
          <a:r>
            <a:rPr lang="en-US" dirty="0"/>
            <a:t>LZR</a:t>
          </a:r>
          <a:endParaRPr lang="ru-RU" dirty="0"/>
        </a:p>
      </dgm:t>
    </dgm:pt>
    <dgm:pt modelId="{7455C27C-913A-454E-B8EC-4F0CB3008977}" type="parTrans" cxnId="{98CC02B0-802C-421B-AC02-88CFC63007DC}">
      <dgm:prSet/>
      <dgm:spPr/>
      <dgm:t>
        <a:bodyPr/>
        <a:lstStyle/>
        <a:p>
          <a:endParaRPr lang="ru-RU"/>
        </a:p>
      </dgm:t>
    </dgm:pt>
    <dgm:pt modelId="{B9FA18DA-EC6E-4DDE-9E49-260CA22AF6F9}" type="sibTrans" cxnId="{98CC02B0-802C-421B-AC02-88CFC63007DC}">
      <dgm:prSet/>
      <dgm:spPr/>
      <dgm:t>
        <a:bodyPr/>
        <a:lstStyle/>
        <a:p>
          <a:endParaRPr lang="ru-RU"/>
        </a:p>
      </dgm:t>
    </dgm:pt>
    <dgm:pt modelId="{47135E8E-11C6-4E01-AE66-96215FD73B89}">
      <dgm:prSet phldrT="[Текст]"/>
      <dgm:spPr/>
      <dgm:t>
        <a:bodyPr/>
        <a:lstStyle/>
        <a:p>
          <a:r>
            <a:rPr lang="en-US" dirty="0"/>
            <a:t>LZSS</a:t>
          </a:r>
          <a:endParaRPr lang="ru-RU" dirty="0"/>
        </a:p>
      </dgm:t>
    </dgm:pt>
    <dgm:pt modelId="{D2CF8968-E39A-4728-9CA8-3619EA7C5E90}" type="parTrans" cxnId="{4F57143A-37D7-4071-895A-26B583E5B00E}">
      <dgm:prSet/>
      <dgm:spPr/>
      <dgm:t>
        <a:bodyPr/>
        <a:lstStyle/>
        <a:p>
          <a:endParaRPr lang="ru-RU"/>
        </a:p>
      </dgm:t>
    </dgm:pt>
    <dgm:pt modelId="{567ED2B7-D4EE-4089-8AF4-A8B226448032}" type="sibTrans" cxnId="{4F57143A-37D7-4071-895A-26B583E5B00E}">
      <dgm:prSet/>
      <dgm:spPr/>
      <dgm:t>
        <a:bodyPr/>
        <a:lstStyle/>
        <a:p>
          <a:endParaRPr lang="ru-RU"/>
        </a:p>
      </dgm:t>
    </dgm:pt>
    <dgm:pt modelId="{C7F205E7-2C06-4FE0-97E6-4B1809ED463F}">
      <dgm:prSet phldrT="[Текст]"/>
      <dgm:spPr/>
      <dgm:t>
        <a:bodyPr/>
        <a:lstStyle/>
        <a:p>
          <a:r>
            <a:rPr lang="en-US" dirty="0"/>
            <a:t>LZH</a:t>
          </a:r>
          <a:endParaRPr lang="ru-RU" dirty="0"/>
        </a:p>
      </dgm:t>
    </dgm:pt>
    <dgm:pt modelId="{5DB1AF1E-B429-4B69-AA93-789DC99A1742}" type="parTrans" cxnId="{EAD1E867-F04C-4548-BB65-23C36063C446}">
      <dgm:prSet/>
      <dgm:spPr/>
      <dgm:t>
        <a:bodyPr/>
        <a:lstStyle/>
        <a:p>
          <a:endParaRPr lang="ru-RU"/>
        </a:p>
      </dgm:t>
    </dgm:pt>
    <dgm:pt modelId="{7C21F0C3-0FBD-462B-AAEF-99830FEA79BF}" type="sibTrans" cxnId="{EAD1E867-F04C-4548-BB65-23C36063C446}">
      <dgm:prSet/>
      <dgm:spPr/>
      <dgm:t>
        <a:bodyPr/>
        <a:lstStyle/>
        <a:p>
          <a:endParaRPr lang="ru-RU"/>
        </a:p>
      </dgm:t>
    </dgm:pt>
    <dgm:pt modelId="{23E551D2-AF68-4B6A-AD43-76D126D038E1}">
      <dgm:prSet/>
      <dgm:spPr/>
      <dgm:t>
        <a:bodyPr/>
        <a:lstStyle/>
        <a:p>
          <a:r>
            <a:rPr lang="en-US" dirty="0"/>
            <a:t>LZB</a:t>
          </a:r>
          <a:endParaRPr lang="ru-RU" dirty="0"/>
        </a:p>
      </dgm:t>
    </dgm:pt>
    <dgm:pt modelId="{6C84903E-AA7F-4135-8C34-0863F9AF4E06}" type="parTrans" cxnId="{52D1305C-5A65-40B8-B0F5-3297468D1C3A}">
      <dgm:prSet/>
      <dgm:spPr/>
      <dgm:t>
        <a:bodyPr/>
        <a:lstStyle/>
        <a:p>
          <a:endParaRPr lang="ru-RU"/>
        </a:p>
      </dgm:t>
    </dgm:pt>
    <dgm:pt modelId="{7FB01963-9F8F-4D8D-827F-F695AAA15E44}" type="sibTrans" cxnId="{52D1305C-5A65-40B8-B0F5-3297468D1C3A}">
      <dgm:prSet/>
      <dgm:spPr/>
      <dgm:t>
        <a:bodyPr/>
        <a:lstStyle/>
        <a:p>
          <a:endParaRPr lang="ru-RU"/>
        </a:p>
      </dgm:t>
    </dgm:pt>
    <dgm:pt modelId="{95F95E43-DCC1-4414-BE33-6270C596B9B8}" type="pres">
      <dgm:prSet presAssocID="{CA28C0EC-FA0F-43C6-9405-12313F7CB2A2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14943FC-7886-4BF7-8E67-7D755FC2BD2D}" type="pres">
      <dgm:prSet presAssocID="{8EED285E-549D-402E-9EDA-F571F3FE5447}" presName="singleCycle" presStyleCnt="0"/>
      <dgm:spPr/>
    </dgm:pt>
    <dgm:pt modelId="{A741DA17-E999-437F-A517-0213BC87D885}" type="pres">
      <dgm:prSet presAssocID="{8EED285E-549D-402E-9EDA-F571F3FE5447}" presName="singleCenter" presStyleLbl="node1" presStyleIdx="0" presStyleCnt="5" custScaleX="114124" custScaleY="114125" custLinFactNeighborX="-26933" custLinFactNeighborY="-37894">
        <dgm:presLayoutVars>
          <dgm:chMax val="7"/>
          <dgm:chPref val="7"/>
        </dgm:presLayoutVars>
      </dgm:prSet>
      <dgm:spPr/>
    </dgm:pt>
    <dgm:pt modelId="{17125B72-7D84-4E8A-A049-7587B036D35E}" type="pres">
      <dgm:prSet presAssocID="{7455C27C-913A-454E-B8EC-4F0CB3008977}" presName="Name56" presStyleLbl="parChTrans1D2" presStyleIdx="0" presStyleCnt="4"/>
      <dgm:spPr/>
    </dgm:pt>
    <dgm:pt modelId="{426FE6BB-F791-46B2-9FF9-C5C7F31593A1}" type="pres">
      <dgm:prSet presAssocID="{575B9A04-5D0F-43D1-AB29-8DA0D175CD6B}" presName="text0" presStyleLbl="node1" presStyleIdx="1" presStyleCnt="5" custScaleX="142741" custScaleY="103122" custRadScaleRad="212253" custRadScaleInc="-195176">
        <dgm:presLayoutVars>
          <dgm:bulletEnabled val="1"/>
        </dgm:presLayoutVars>
      </dgm:prSet>
      <dgm:spPr/>
    </dgm:pt>
    <dgm:pt modelId="{B4E38B25-D6B3-4BAE-8BF8-40C2A7688148}" type="pres">
      <dgm:prSet presAssocID="{D2CF8968-E39A-4728-9CA8-3619EA7C5E90}" presName="Name56" presStyleLbl="parChTrans1D2" presStyleIdx="1" presStyleCnt="4"/>
      <dgm:spPr/>
    </dgm:pt>
    <dgm:pt modelId="{A141239A-8AD1-491C-BB47-816A90374017}" type="pres">
      <dgm:prSet presAssocID="{47135E8E-11C6-4E01-AE66-96215FD73B89}" presName="text0" presStyleLbl="node1" presStyleIdx="2" presStyleCnt="5" custScaleX="142741" custScaleY="103122" custRadScaleRad="87734" custRadScaleInc="269494">
        <dgm:presLayoutVars>
          <dgm:bulletEnabled val="1"/>
        </dgm:presLayoutVars>
      </dgm:prSet>
      <dgm:spPr/>
    </dgm:pt>
    <dgm:pt modelId="{4564C9D7-5A7F-4C95-9694-04BA016F2E16}" type="pres">
      <dgm:prSet presAssocID="{5DB1AF1E-B429-4B69-AA93-789DC99A1742}" presName="Name56" presStyleLbl="parChTrans1D2" presStyleIdx="2" presStyleCnt="4"/>
      <dgm:spPr/>
    </dgm:pt>
    <dgm:pt modelId="{96366C7F-E6E2-4439-A180-222067B7E959}" type="pres">
      <dgm:prSet presAssocID="{C7F205E7-2C06-4FE0-97E6-4B1809ED463F}" presName="text0" presStyleLbl="node1" presStyleIdx="3" presStyleCnt="5" custScaleX="142741" custScaleY="103122" custRadScaleRad="157725" custRadScaleInc="150369">
        <dgm:presLayoutVars>
          <dgm:bulletEnabled val="1"/>
        </dgm:presLayoutVars>
      </dgm:prSet>
      <dgm:spPr/>
    </dgm:pt>
    <dgm:pt modelId="{51F39D11-985B-4530-9CD3-8532052C4B96}" type="pres">
      <dgm:prSet presAssocID="{6C84903E-AA7F-4135-8C34-0863F9AF4E06}" presName="Name56" presStyleLbl="parChTrans1D2" presStyleIdx="3" presStyleCnt="4"/>
      <dgm:spPr/>
    </dgm:pt>
    <dgm:pt modelId="{EA06B4AE-6E91-4F0D-94F5-B4EDC187CF6E}" type="pres">
      <dgm:prSet presAssocID="{23E551D2-AF68-4B6A-AD43-76D126D038E1}" presName="text0" presStyleLbl="node1" presStyleIdx="4" presStyleCnt="5" custScaleX="142741" custScaleY="103122" custRadScaleRad="232051" custRadScaleInc="51818">
        <dgm:presLayoutVars>
          <dgm:bulletEnabled val="1"/>
        </dgm:presLayoutVars>
      </dgm:prSet>
      <dgm:spPr/>
    </dgm:pt>
  </dgm:ptLst>
  <dgm:cxnLst>
    <dgm:cxn modelId="{79409518-93BE-4EF4-8439-446B0751EE7C}" type="presOf" srcId="{47135E8E-11C6-4E01-AE66-96215FD73B89}" destId="{A141239A-8AD1-491C-BB47-816A90374017}" srcOrd="0" destOrd="0" presId="urn:microsoft.com/office/officeart/2008/layout/RadialCluster"/>
    <dgm:cxn modelId="{C636F027-5C1E-4355-BC00-85DE5574E5B1}" type="presOf" srcId="{D2CF8968-E39A-4728-9CA8-3619EA7C5E90}" destId="{B4E38B25-D6B3-4BAE-8BF8-40C2A7688148}" srcOrd="0" destOrd="0" presId="urn:microsoft.com/office/officeart/2008/layout/RadialCluster"/>
    <dgm:cxn modelId="{9150B030-7E6A-4D21-B313-2055E152249E}" type="presOf" srcId="{7455C27C-913A-454E-B8EC-4F0CB3008977}" destId="{17125B72-7D84-4E8A-A049-7587B036D35E}" srcOrd="0" destOrd="0" presId="urn:microsoft.com/office/officeart/2008/layout/RadialCluster"/>
    <dgm:cxn modelId="{4F57143A-37D7-4071-895A-26B583E5B00E}" srcId="{8EED285E-549D-402E-9EDA-F571F3FE5447}" destId="{47135E8E-11C6-4E01-AE66-96215FD73B89}" srcOrd="1" destOrd="0" parTransId="{D2CF8968-E39A-4728-9CA8-3619EA7C5E90}" sibTransId="{567ED2B7-D4EE-4089-8AF4-A8B226448032}"/>
    <dgm:cxn modelId="{52D1305C-5A65-40B8-B0F5-3297468D1C3A}" srcId="{8EED285E-549D-402E-9EDA-F571F3FE5447}" destId="{23E551D2-AF68-4B6A-AD43-76D126D038E1}" srcOrd="3" destOrd="0" parTransId="{6C84903E-AA7F-4135-8C34-0863F9AF4E06}" sibTransId="{7FB01963-9F8F-4D8D-827F-F695AAA15E44}"/>
    <dgm:cxn modelId="{EAD1E867-F04C-4548-BB65-23C36063C446}" srcId="{8EED285E-549D-402E-9EDA-F571F3FE5447}" destId="{C7F205E7-2C06-4FE0-97E6-4B1809ED463F}" srcOrd="2" destOrd="0" parTransId="{5DB1AF1E-B429-4B69-AA93-789DC99A1742}" sibTransId="{7C21F0C3-0FBD-462B-AAEF-99830FEA79BF}"/>
    <dgm:cxn modelId="{1762A373-BA88-48DA-9609-DD98682405A9}" type="presOf" srcId="{23E551D2-AF68-4B6A-AD43-76D126D038E1}" destId="{EA06B4AE-6E91-4F0D-94F5-B4EDC187CF6E}" srcOrd="0" destOrd="0" presId="urn:microsoft.com/office/officeart/2008/layout/RadialCluster"/>
    <dgm:cxn modelId="{4208F273-E0AE-44E9-9165-F4E5662ED03E}" srcId="{CA28C0EC-FA0F-43C6-9405-12313F7CB2A2}" destId="{8EED285E-549D-402E-9EDA-F571F3FE5447}" srcOrd="0" destOrd="0" parTransId="{506C0046-877E-4A11-8A49-01F1B8FC8D54}" sibTransId="{9FC09DC2-D0EC-42A3-B086-EB81ADCAB6EE}"/>
    <dgm:cxn modelId="{C3EF1075-19E7-461F-B46F-44CC12A7EFD9}" type="presOf" srcId="{8EED285E-549D-402E-9EDA-F571F3FE5447}" destId="{A741DA17-E999-437F-A517-0213BC87D885}" srcOrd="0" destOrd="0" presId="urn:microsoft.com/office/officeart/2008/layout/RadialCluster"/>
    <dgm:cxn modelId="{8D4AB28D-FC27-480E-8492-B38591689158}" type="presOf" srcId="{5DB1AF1E-B429-4B69-AA93-789DC99A1742}" destId="{4564C9D7-5A7F-4C95-9694-04BA016F2E16}" srcOrd="0" destOrd="0" presId="urn:microsoft.com/office/officeart/2008/layout/RadialCluster"/>
    <dgm:cxn modelId="{98CC02B0-802C-421B-AC02-88CFC63007DC}" srcId="{8EED285E-549D-402E-9EDA-F571F3FE5447}" destId="{575B9A04-5D0F-43D1-AB29-8DA0D175CD6B}" srcOrd="0" destOrd="0" parTransId="{7455C27C-913A-454E-B8EC-4F0CB3008977}" sibTransId="{B9FA18DA-EC6E-4DDE-9E49-260CA22AF6F9}"/>
    <dgm:cxn modelId="{05DB48DE-554B-4E94-944C-489F1E81E954}" type="presOf" srcId="{575B9A04-5D0F-43D1-AB29-8DA0D175CD6B}" destId="{426FE6BB-F791-46B2-9FF9-C5C7F31593A1}" srcOrd="0" destOrd="0" presId="urn:microsoft.com/office/officeart/2008/layout/RadialCluster"/>
    <dgm:cxn modelId="{702382F5-5036-4677-B3A7-B83461AE55A0}" type="presOf" srcId="{6C84903E-AA7F-4135-8C34-0863F9AF4E06}" destId="{51F39D11-985B-4530-9CD3-8532052C4B96}" srcOrd="0" destOrd="0" presId="urn:microsoft.com/office/officeart/2008/layout/RadialCluster"/>
    <dgm:cxn modelId="{CAD670F7-F6DF-49EC-B873-C5819326B22B}" type="presOf" srcId="{CA28C0EC-FA0F-43C6-9405-12313F7CB2A2}" destId="{95F95E43-DCC1-4414-BE33-6270C596B9B8}" srcOrd="0" destOrd="0" presId="urn:microsoft.com/office/officeart/2008/layout/RadialCluster"/>
    <dgm:cxn modelId="{A72EBEF8-A9E8-4849-824F-4C93ECDBB43D}" type="presOf" srcId="{C7F205E7-2C06-4FE0-97E6-4B1809ED463F}" destId="{96366C7F-E6E2-4439-A180-222067B7E959}" srcOrd="0" destOrd="0" presId="urn:microsoft.com/office/officeart/2008/layout/RadialCluster"/>
    <dgm:cxn modelId="{5809B099-357E-412C-A4F4-69EECC77548D}" type="presParOf" srcId="{95F95E43-DCC1-4414-BE33-6270C596B9B8}" destId="{914943FC-7886-4BF7-8E67-7D755FC2BD2D}" srcOrd="0" destOrd="0" presId="urn:microsoft.com/office/officeart/2008/layout/RadialCluster"/>
    <dgm:cxn modelId="{03E52FCC-454A-4BF0-8EFD-71B91031C60B}" type="presParOf" srcId="{914943FC-7886-4BF7-8E67-7D755FC2BD2D}" destId="{A741DA17-E999-437F-A517-0213BC87D885}" srcOrd="0" destOrd="0" presId="urn:microsoft.com/office/officeart/2008/layout/RadialCluster"/>
    <dgm:cxn modelId="{877C7AEF-0BFE-4A3D-B9E4-07DAE2B77EB2}" type="presParOf" srcId="{914943FC-7886-4BF7-8E67-7D755FC2BD2D}" destId="{17125B72-7D84-4E8A-A049-7587B036D35E}" srcOrd="1" destOrd="0" presId="urn:microsoft.com/office/officeart/2008/layout/RadialCluster"/>
    <dgm:cxn modelId="{DBBD5004-9687-413B-8705-008E9ADCA18C}" type="presParOf" srcId="{914943FC-7886-4BF7-8E67-7D755FC2BD2D}" destId="{426FE6BB-F791-46B2-9FF9-C5C7F31593A1}" srcOrd="2" destOrd="0" presId="urn:microsoft.com/office/officeart/2008/layout/RadialCluster"/>
    <dgm:cxn modelId="{113210AB-CF11-4647-9B1F-543BF7B2C45E}" type="presParOf" srcId="{914943FC-7886-4BF7-8E67-7D755FC2BD2D}" destId="{B4E38B25-D6B3-4BAE-8BF8-40C2A7688148}" srcOrd="3" destOrd="0" presId="urn:microsoft.com/office/officeart/2008/layout/RadialCluster"/>
    <dgm:cxn modelId="{AEC41B3D-7D00-4B98-9A4A-E8D73CA939D9}" type="presParOf" srcId="{914943FC-7886-4BF7-8E67-7D755FC2BD2D}" destId="{A141239A-8AD1-491C-BB47-816A90374017}" srcOrd="4" destOrd="0" presId="urn:microsoft.com/office/officeart/2008/layout/RadialCluster"/>
    <dgm:cxn modelId="{27AF3C6A-97E4-45AE-84AA-898B230D90C5}" type="presParOf" srcId="{914943FC-7886-4BF7-8E67-7D755FC2BD2D}" destId="{4564C9D7-5A7F-4C95-9694-04BA016F2E16}" srcOrd="5" destOrd="0" presId="urn:microsoft.com/office/officeart/2008/layout/RadialCluster"/>
    <dgm:cxn modelId="{19644049-7F52-4875-BF10-65D2E51D0926}" type="presParOf" srcId="{914943FC-7886-4BF7-8E67-7D755FC2BD2D}" destId="{96366C7F-E6E2-4439-A180-222067B7E959}" srcOrd="6" destOrd="0" presId="urn:microsoft.com/office/officeart/2008/layout/RadialCluster"/>
    <dgm:cxn modelId="{6838CDB8-7FD7-4D31-90E8-77C1A7ACBD4C}" type="presParOf" srcId="{914943FC-7886-4BF7-8E67-7D755FC2BD2D}" destId="{51F39D11-985B-4530-9CD3-8532052C4B96}" srcOrd="7" destOrd="0" presId="urn:microsoft.com/office/officeart/2008/layout/RadialCluster"/>
    <dgm:cxn modelId="{6F4E49FE-CAE0-4FE9-8006-F8223A06800F}" type="presParOf" srcId="{914943FC-7886-4BF7-8E67-7D755FC2BD2D}" destId="{EA06B4AE-6E91-4F0D-94F5-B4EDC187CF6E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FAAEB3-3526-4B9B-80F6-18B64D5AC389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ru-RU"/>
        </a:p>
      </dgm:t>
    </dgm:pt>
    <dgm:pt modelId="{717E85DC-AE8E-41B5-A5DB-3661434C4F7A}">
      <dgm:prSet phldrT="[Текст]"/>
      <dgm:spPr/>
      <dgm:t>
        <a:bodyPr/>
        <a:lstStyle/>
        <a:p>
          <a:r>
            <a:rPr lang="en-US" dirty="0"/>
            <a:t>LZC</a:t>
          </a:r>
          <a:endParaRPr lang="ru-RU" dirty="0"/>
        </a:p>
      </dgm:t>
    </dgm:pt>
    <dgm:pt modelId="{2B817A20-4260-48F6-A59F-0162A3E66892}" type="parTrans" cxnId="{1B19BFF0-6F74-42FF-B4FC-E51D84CA6420}">
      <dgm:prSet/>
      <dgm:spPr/>
      <dgm:t>
        <a:bodyPr/>
        <a:lstStyle/>
        <a:p>
          <a:endParaRPr lang="ru-RU"/>
        </a:p>
      </dgm:t>
    </dgm:pt>
    <dgm:pt modelId="{9D0766AB-CF51-4AB8-A14D-EABDB4C4391B}" type="sibTrans" cxnId="{1B19BFF0-6F74-42FF-B4FC-E51D84CA6420}">
      <dgm:prSet/>
      <dgm:spPr/>
      <dgm:t>
        <a:bodyPr/>
        <a:lstStyle/>
        <a:p>
          <a:endParaRPr lang="ru-RU"/>
        </a:p>
      </dgm:t>
    </dgm:pt>
    <dgm:pt modelId="{C0A905FF-1EC1-4655-85F9-E03852FC747C}">
      <dgm:prSet phldrT="[Текст]"/>
      <dgm:spPr>
        <a:solidFill>
          <a:schemeClr val="accent2">
            <a:lumMod val="75000"/>
            <a:alpha val="74000"/>
          </a:schemeClr>
        </a:solidFill>
      </dgm:spPr>
      <dgm:t>
        <a:bodyPr/>
        <a:lstStyle/>
        <a:p>
          <a:r>
            <a:rPr lang="en-US" dirty="0"/>
            <a:t>LZW</a:t>
          </a:r>
          <a:endParaRPr lang="ru-RU" dirty="0"/>
        </a:p>
      </dgm:t>
    </dgm:pt>
    <dgm:pt modelId="{09820571-3198-4E45-92FD-69147EF286B8}" type="parTrans" cxnId="{F36640FA-A9B1-47E4-BFBB-0F308616A482}">
      <dgm:prSet/>
      <dgm:spPr/>
      <dgm:t>
        <a:bodyPr/>
        <a:lstStyle/>
        <a:p>
          <a:endParaRPr lang="ru-RU"/>
        </a:p>
      </dgm:t>
    </dgm:pt>
    <dgm:pt modelId="{5E796C3B-1E65-4129-B474-6A90A10C1F92}" type="sibTrans" cxnId="{F36640FA-A9B1-47E4-BFBB-0F308616A482}">
      <dgm:prSet/>
      <dgm:spPr/>
      <dgm:t>
        <a:bodyPr/>
        <a:lstStyle/>
        <a:p>
          <a:endParaRPr lang="ru-RU"/>
        </a:p>
      </dgm:t>
    </dgm:pt>
    <dgm:pt modelId="{6A0C9DB4-609B-4466-A18E-A4A6BDEB8242}">
      <dgm:prSet phldrT="[Текст]"/>
      <dgm:spPr/>
      <dgm:t>
        <a:bodyPr/>
        <a:lstStyle/>
        <a:p>
          <a:r>
            <a:rPr lang="en-US" dirty="0"/>
            <a:t>LZFG</a:t>
          </a:r>
          <a:endParaRPr lang="ru-RU" dirty="0"/>
        </a:p>
      </dgm:t>
    </dgm:pt>
    <dgm:pt modelId="{E9381119-7D6F-4E86-9260-DAE56AA465F4}" type="parTrans" cxnId="{8E58E480-9552-4FD6-BA7D-EDC13C1787F1}">
      <dgm:prSet/>
      <dgm:spPr/>
      <dgm:t>
        <a:bodyPr/>
        <a:lstStyle/>
        <a:p>
          <a:endParaRPr lang="ru-RU"/>
        </a:p>
      </dgm:t>
    </dgm:pt>
    <dgm:pt modelId="{426B7E2D-79DA-4DB5-BA93-977D4D18EBFB}" type="sibTrans" cxnId="{8E58E480-9552-4FD6-BA7D-EDC13C1787F1}">
      <dgm:prSet/>
      <dgm:spPr/>
      <dgm:t>
        <a:bodyPr/>
        <a:lstStyle/>
        <a:p>
          <a:endParaRPr lang="ru-RU"/>
        </a:p>
      </dgm:t>
    </dgm:pt>
    <dgm:pt modelId="{2D40BB84-0C78-4157-ADCC-09CF171930F0}">
      <dgm:prSet/>
      <dgm:spPr/>
      <dgm:t>
        <a:bodyPr/>
        <a:lstStyle/>
        <a:p>
          <a:r>
            <a:rPr lang="en-US" dirty="0"/>
            <a:t>LZMW</a:t>
          </a:r>
          <a:endParaRPr lang="ru-RU" dirty="0"/>
        </a:p>
      </dgm:t>
    </dgm:pt>
    <dgm:pt modelId="{D340DBF8-C5BD-437D-990E-E9734E5760C4}" type="parTrans" cxnId="{383AF612-B53A-4BAC-AD2C-6A15F55D21B6}">
      <dgm:prSet/>
      <dgm:spPr/>
      <dgm:t>
        <a:bodyPr/>
        <a:lstStyle/>
        <a:p>
          <a:endParaRPr lang="ru-RU"/>
        </a:p>
      </dgm:t>
    </dgm:pt>
    <dgm:pt modelId="{0CEC9CED-9471-4EFB-8536-2B9B2508A89C}" type="sibTrans" cxnId="{383AF612-B53A-4BAC-AD2C-6A15F55D21B6}">
      <dgm:prSet/>
      <dgm:spPr/>
      <dgm:t>
        <a:bodyPr/>
        <a:lstStyle/>
        <a:p>
          <a:endParaRPr lang="ru-RU"/>
        </a:p>
      </dgm:t>
    </dgm:pt>
    <dgm:pt modelId="{8B815A5F-1303-478F-8C00-E54B5F01EE5B}">
      <dgm:prSet/>
      <dgm:spPr/>
      <dgm:t>
        <a:bodyPr/>
        <a:lstStyle/>
        <a:p>
          <a:r>
            <a:rPr lang="en-US" dirty="0"/>
            <a:t>LZJ</a:t>
          </a:r>
          <a:endParaRPr lang="ru-RU" dirty="0"/>
        </a:p>
      </dgm:t>
    </dgm:pt>
    <dgm:pt modelId="{71C95EA9-48A6-458B-8EB8-F01F2C47CFE0}" type="parTrans" cxnId="{268AA783-DF80-4A3B-9B0E-E2D5A3A646F0}">
      <dgm:prSet/>
      <dgm:spPr/>
      <dgm:t>
        <a:bodyPr/>
        <a:lstStyle/>
        <a:p>
          <a:endParaRPr lang="ru-RU"/>
        </a:p>
      </dgm:t>
    </dgm:pt>
    <dgm:pt modelId="{D9974E66-FF0D-4B96-BFF1-E887238D20C9}" type="sibTrans" cxnId="{268AA783-DF80-4A3B-9B0E-E2D5A3A646F0}">
      <dgm:prSet/>
      <dgm:spPr/>
      <dgm:t>
        <a:bodyPr/>
        <a:lstStyle/>
        <a:p>
          <a:endParaRPr lang="ru-RU"/>
        </a:p>
      </dgm:t>
    </dgm:pt>
    <dgm:pt modelId="{51A277F5-59BF-4023-A3C5-A44A9B180ECF}">
      <dgm:prSet phldrT="[Текст]"/>
      <dgm:spPr/>
      <dgm:t>
        <a:bodyPr/>
        <a:lstStyle/>
        <a:p>
          <a:r>
            <a:rPr lang="en-US" dirty="0"/>
            <a:t>LZ78</a:t>
          </a:r>
        </a:p>
      </dgm:t>
    </dgm:pt>
    <dgm:pt modelId="{125038F0-A0F8-4317-BE8D-900BDE90DDE0}" type="sibTrans" cxnId="{5BF34492-16A9-4C26-BA07-432F3032B70D}">
      <dgm:prSet/>
      <dgm:spPr/>
      <dgm:t>
        <a:bodyPr/>
        <a:lstStyle/>
        <a:p>
          <a:endParaRPr lang="ru-RU"/>
        </a:p>
      </dgm:t>
    </dgm:pt>
    <dgm:pt modelId="{82386011-69C0-41CE-AFFE-94B76C98500A}" type="parTrans" cxnId="{5BF34492-16A9-4C26-BA07-432F3032B70D}">
      <dgm:prSet/>
      <dgm:spPr/>
      <dgm:t>
        <a:bodyPr/>
        <a:lstStyle/>
        <a:p>
          <a:endParaRPr lang="ru-RU"/>
        </a:p>
      </dgm:t>
    </dgm:pt>
    <dgm:pt modelId="{ADDED567-5800-4009-BD77-79133CA0CD4E}" type="pres">
      <dgm:prSet presAssocID="{C7FAAEB3-3526-4B9B-80F6-18B64D5AC38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A46ECE98-3294-4C56-8A34-55DA4F5928DB}" type="pres">
      <dgm:prSet presAssocID="{51A277F5-59BF-4023-A3C5-A44A9B180ECF}" presName="singleCycle" presStyleCnt="0"/>
      <dgm:spPr/>
    </dgm:pt>
    <dgm:pt modelId="{F9243290-6CCD-42B8-9CFB-97C42B8B14B1}" type="pres">
      <dgm:prSet presAssocID="{51A277F5-59BF-4023-A3C5-A44A9B180ECF}" presName="singleCenter" presStyleLbl="node1" presStyleIdx="0" presStyleCnt="6" custScaleX="85295" custScaleY="85296" custLinFactNeighborX="-3039" custLinFactNeighborY="-19137">
        <dgm:presLayoutVars>
          <dgm:chMax val="7"/>
          <dgm:chPref val="7"/>
        </dgm:presLayoutVars>
      </dgm:prSet>
      <dgm:spPr/>
    </dgm:pt>
    <dgm:pt modelId="{88DEA4A0-1ED8-41C5-95D6-1A435970ED0B}" type="pres">
      <dgm:prSet presAssocID="{2B817A20-4260-48F6-A59F-0162A3E66892}" presName="Name56" presStyleLbl="parChTrans1D2" presStyleIdx="0" presStyleCnt="5"/>
      <dgm:spPr/>
    </dgm:pt>
    <dgm:pt modelId="{F7CAFB39-91A0-4C84-8D58-2668B963E22B}" type="pres">
      <dgm:prSet presAssocID="{717E85DC-AE8E-41B5-A5DB-3661434C4F7A}" presName="text0" presStyleLbl="node1" presStyleIdx="1" presStyleCnt="6" custScaleX="107708" custScaleY="72498" custRadScaleRad="105945" custRadScaleInc="316134">
        <dgm:presLayoutVars>
          <dgm:bulletEnabled val="1"/>
        </dgm:presLayoutVars>
      </dgm:prSet>
      <dgm:spPr/>
    </dgm:pt>
    <dgm:pt modelId="{1EE391BF-10ED-4806-9812-382C69B00991}" type="pres">
      <dgm:prSet presAssocID="{09820571-3198-4E45-92FD-69147EF286B8}" presName="Name56" presStyleLbl="parChTrans1D2" presStyleIdx="1" presStyleCnt="5"/>
      <dgm:spPr/>
    </dgm:pt>
    <dgm:pt modelId="{A66645A2-40F2-409E-B3DF-7D4BFE5523A9}" type="pres">
      <dgm:prSet presAssocID="{C0A905FF-1EC1-4655-85F9-E03852FC747C}" presName="text0" presStyleLbl="node1" presStyleIdx="2" presStyleCnt="6" custScaleX="107708" custScaleY="72498" custRadScaleRad="70510" custRadScaleInc="219315">
        <dgm:presLayoutVars>
          <dgm:bulletEnabled val="1"/>
        </dgm:presLayoutVars>
      </dgm:prSet>
      <dgm:spPr/>
    </dgm:pt>
    <dgm:pt modelId="{3BC2AABD-D6FC-442D-B190-14D7C69F0F05}" type="pres">
      <dgm:prSet presAssocID="{E9381119-7D6F-4E86-9260-DAE56AA465F4}" presName="Name56" presStyleLbl="parChTrans1D2" presStyleIdx="2" presStyleCnt="5"/>
      <dgm:spPr/>
    </dgm:pt>
    <dgm:pt modelId="{5B8B73C4-0D39-4F6C-BDA8-EAAA9752AEE8}" type="pres">
      <dgm:prSet presAssocID="{6A0C9DB4-609B-4466-A18E-A4A6BDEB8242}" presName="text0" presStyleLbl="node1" presStyleIdx="3" presStyleCnt="6" custScaleX="107708" custScaleY="72498" custRadScaleRad="76625" custRadScaleInc="171669">
        <dgm:presLayoutVars>
          <dgm:bulletEnabled val="1"/>
        </dgm:presLayoutVars>
      </dgm:prSet>
      <dgm:spPr/>
    </dgm:pt>
    <dgm:pt modelId="{970F7D79-BC32-4657-8238-B5849C223D3F}" type="pres">
      <dgm:prSet presAssocID="{D340DBF8-C5BD-437D-990E-E9734E5760C4}" presName="Name56" presStyleLbl="parChTrans1D2" presStyleIdx="3" presStyleCnt="5"/>
      <dgm:spPr/>
    </dgm:pt>
    <dgm:pt modelId="{AE1F53B2-D2F8-4565-9DE7-B9B15B177248}" type="pres">
      <dgm:prSet presAssocID="{2D40BB84-0C78-4157-ADCC-09CF171930F0}" presName="text0" presStyleLbl="node1" presStyleIdx="4" presStyleCnt="6" custScaleX="107708" custScaleY="72498" custRadScaleRad="122729" custRadScaleInc="-353030">
        <dgm:presLayoutVars>
          <dgm:bulletEnabled val="1"/>
        </dgm:presLayoutVars>
      </dgm:prSet>
      <dgm:spPr/>
    </dgm:pt>
    <dgm:pt modelId="{EF129B38-233D-4C0B-B910-D75150D8935A}" type="pres">
      <dgm:prSet presAssocID="{71C95EA9-48A6-458B-8EB8-F01F2C47CFE0}" presName="Name56" presStyleLbl="parChTrans1D2" presStyleIdx="4" presStyleCnt="5"/>
      <dgm:spPr/>
    </dgm:pt>
    <dgm:pt modelId="{F0F4B8A1-1DFF-4BB7-9BB2-D240026262FF}" type="pres">
      <dgm:prSet presAssocID="{8B815A5F-1303-478F-8C00-E54B5F01EE5B}" presName="text0" presStyleLbl="node1" presStyleIdx="5" presStyleCnt="6" custScaleX="107708" custScaleY="72498" custRadScaleRad="140105" custRadScaleInc="384111">
        <dgm:presLayoutVars>
          <dgm:bulletEnabled val="1"/>
        </dgm:presLayoutVars>
      </dgm:prSet>
      <dgm:spPr/>
    </dgm:pt>
  </dgm:ptLst>
  <dgm:cxnLst>
    <dgm:cxn modelId="{5E231A05-3E3B-4B83-9AC4-02B3AAAC8913}" type="presOf" srcId="{09820571-3198-4E45-92FD-69147EF286B8}" destId="{1EE391BF-10ED-4806-9812-382C69B00991}" srcOrd="0" destOrd="0" presId="urn:microsoft.com/office/officeart/2008/layout/RadialCluster"/>
    <dgm:cxn modelId="{383AF612-B53A-4BAC-AD2C-6A15F55D21B6}" srcId="{51A277F5-59BF-4023-A3C5-A44A9B180ECF}" destId="{2D40BB84-0C78-4157-ADCC-09CF171930F0}" srcOrd="3" destOrd="0" parTransId="{D340DBF8-C5BD-437D-990E-E9734E5760C4}" sibTransId="{0CEC9CED-9471-4EFB-8536-2B9B2508A89C}"/>
    <dgm:cxn modelId="{35B34614-5DF3-4056-A39F-649AC1C3F9C7}" type="presOf" srcId="{C0A905FF-1EC1-4655-85F9-E03852FC747C}" destId="{A66645A2-40F2-409E-B3DF-7D4BFE5523A9}" srcOrd="0" destOrd="0" presId="urn:microsoft.com/office/officeart/2008/layout/RadialCluster"/>
    <dgm:cxn modelId="{0E56DA18-14C9-4CF1-94E2-9C4F9BB11507}" type="presOf" srcId="{71C95EA9-48A6-458B-8EB8-F01F2C47CFE0}" destId="{EF129B38-233D-4C0B-B910-D75150D8935A}" srcOrd="0" destOrd="0" presId="urn:microsoft.com/office/officeart/2008/layout/RadialCluster"/>
    <dgm:cxn modelId="{5B043F4B-8054-4D4C-A60B-C206F649F5C8}" type="presOf" srcId="{D340DBF8-C5BD-437D-990E-E9734E5760C4}" destId="{970F7D79-BC32-4657-8238-B5849C223D3F}" srcOrd="0" destOrd="0" presId="urn:microsoft.com/office/officeart/2008/layout/RadialCluster"/>
    <dgm:cxn modelId="{88961C7C-B464-493E-BEE6-90D1E4EA4476}" type="presOf" srcId="{2D40BB84-0C78-4157-ADCC-09CF171930F0}" destId="{AE1F53B2-D2F8-4565-9DE7-B9B15B177248}" srcOrd="0" destOrd="0" presId="urn:microsoft.com/office/officeart/2008/layout/RadialCluster"/>
    <dgm:cxn modelId="{8E58E480-9552-4FD6-BA7D-EDC13C1787F1}" srcId="{51A277F5-59BF-4023-A3C5-A44A9B180ECF}" destId="{6A0C9DB4-609B-4466-A18E-A4A6BDEB8242}" srcOrd="2" destOrd="0" parTransId="{E9381119-7D6F-4E86-9260-DAE56AA465F4}" sibTransId="{426B7E2D-79DA-4DB5-BA93-977D4D18EBFB}"/>
    <dgm:cxn modelId="{268AA783-DF80-4A3B-9B0E-E2D5A3A646F0}" srcId="{51A277F5-59BF-4023-A3C5-A44A9B180ECF}" destId="{8B815A5F-1303-478F-8C00-E54B5F01EE5B}" srcOrd="4" destOrd="0" parTransId="{71C95EA9-48A6-458B-8EB8-F01F2C47CFE0}" sibTransId="{D9974E66-FF0D-4B96-BFF1-E887238D20C9}"/>
    <dgm:cxn modelId="{35D6808F-31AC-4892-90E4-25D97E1D8D62}" type="presOf" srcId="{C7FAAEB3-3526-4B9B-80F6-18B64D5AC389}" destId="{ADDED567-5800-4009-BD77-79133CA0CD4E}" srcOrd="0" destOrd="0" presId="urn:microsoft.com/office/officeart/2008/layout/RadialCluster"/>
    <dgm:cxn modelId="{5BF34492-16A9-4C26-BA07-432F3032B70D}" srcId="{C7FAAEB3-3526-4B9B-80F6-18B64D5AC389}" destId="{51A277F5-59BF-4023-A3C5-A44A9B180ECF}" srcOrd="0" destOrd="0" parTransId="{82386011-69C0-41CE-AFFE-94B76C98500A}" sibTransId="{125038F0-A0F8-4317-BE8D-900BDE90DDE0}"/>
    <dgm:cxn modelId="{61E4859D-29F8-4AA8-9619-88E29CDFF997}" type="presOf" srcId="{E9381119-7D6F-4E86-9260-DAE56AA465F4}" destId="{3BC2AABD-D6FC-442D-B190-14D7C69F0F05}" srcOrd="0" destOrd="0" presId="urn:microsoft.com/office/officeart/2008/layout/RadialCluster"/>
    <dgm:cxn modelId="{D3754DB7-CD96-46D0-B49D-6B92B37F2284}" type="presOf" srcId="{51A277F5-59BF-4023-A3C5-A44A9B180ECF}" destId="{F9243290-6CCD-42B8-9CFB-97C42B8B14B1}" srcOrd="0" destOrd="0" presId="urn:microsoft.com/office/officeart/2008/layout/RadialCluster"/>
    <dgm:cxn modelId="{929912D2-956C-4D5C-9367-7435EE8B6D2B}" type="presOf" srcId="{6A0C9DB4-609B-4466-A18E-A4A6BDEB8242}" destId="{5B8B73C4-0D39-4F6C-BDA8-EAAA9752AEE8}" srcOrd="0" destOrd="0" presId="urn:microsoft.com/office/officeart/2008/layout/RadialCluster"/>
    <dgm:cxn modelId="{45C57DDA-DCA2-489F-BBA6-A8AFD47E7F49}" type="presOf" srcId="{8B815A5F-1303-478F-8C00-E54B5F01EE5B}" destId="{F0F4B8A1-1DFF-4BB7-9BB2-D240026262FF}" srcOrd="0" destOrd="0" presId="urn:microsoft.com/office/officeart/2008/layout/RadialCluster"/>
    <dgm:cxn modelId="{C77B7BE5-86B0-4294-9FA3-818C5699FB38}" type="presOf" srcId="{717E85DC-AE8E-41B5-A5DB-3661434C4F7A}" destId="{F7CAFB39-91A0-4C84-8D58-2668B963E22B}" srcOrd="0" destOrd="0" presId="urn:microsoft.com/office/officeart/2008/layout/RadialCluster"/>
    <dgm:cxn modelId="{1B19BFF0-6F74-42FF-B4FC-E51D84CA6420}" srcId="{51A277F5-59BF-4023-A3C5-A44A9B180ECF}" destId="{717E85DC-AE8E-41B5-A5DB-3661434C4F7A}" srcOrd="0" destOrd="0" parTransId="{2B817A20-4260-48F6-A59F-0162A3E66892}" sibTransId="{9D0766AB-CF51-4AB8-A14D-EABDB4C4391B}"/>
    <dgm:cxn modelId="{E4E52DF3-FA50-4390-905B-143335D22BE2}" type="presOf" srcId="{2B817A20-4260-48F6-A59F-0162A3E66892}" destId="{88DEA4A0-1ED8-41C5-95D6-1A435970ED0B}" srcOrd="0" destOrd="0" presId="urn:microsoft.com/office/officeart/2008/layout/RadialCluster"/>
    <dgm:cxn modelId="{F36640FA-A9B1-47E4-BFBB-0F308616A482}" srcId="{51A277F5-59BF-4023-A3C5-A44A9B180ECF}" destId="{C0A905FF-1EC1-4655-85F9-E03852FC747C}" srcOrd="1" destOrd="0" parTransId="{09820571-3198-4E45-92FD-69147EF286B8}" sibTransId="{5E796C3B-1E65-4129-B474-6A90A10C1F92}"/>
    <dgm:cxn modelId="{70E2A2BE-A3DB-46BA-A395-935D2C655027}" type="presParOf" srcId="{ADDED567-5800-4009-BD77-79133CA0CD4E}" destId="{A46ECE98-3294-4C56-8A34-55DA4F5928DB}" srcOrd="0" destOrd="0" presId="urn:microsoft.com/office/officeart/2008/layout/RadialCluster"/>
    <dgm:cxn modelId="{87206E6C-FB13-4CB5-A091-A0103128FB6A}" type="presParOf" srcId="{A46ECE98-3294-4C56-8A34-55DA4F5928DB}" destId="{F9243290-6CCD-42B8-9CFB-97C42B8B14B1}" srcOrd="0" destOrd="0" presId="urn:microsoft.com/office/officeart/2008/layout/RadialCluster"/>
    <dgm:cxn modelId="{520D9F63-DE1A-4E5F-81D8-217E9B7662E5}" type="presParOf" srcId="{A46ECE98-3294-4C56-8A34-55DA4F5928DB}" destId="{88DEA4A0-1ED8-41C5-95D6-1A435970ED0B}" srcOrd="1" destOrd="0" presId="urn:microsoft.com/office/officeart/2008/layout/RadialCluster"/>
    <dgm:cxn modelId="{EC304721-2C64-4EC1-9D2D-7F6A4350AE0E}" type="presParOf" srcId="{A46ECE98-3294-4C56-8A34-55DA4F5928DB}" destId="{F7CAFB39-91A0-4C84-8D58-2668B963E22B}" srcOrd="2" destOrd="0" presId="urn:microsoft.com/office/officeart/2008/layout/RadialCluster"/>
    <dgm:cxn modelId="{4338CC1F-947D-46FF-9752-B59ACF89B49D}" type="presParOf" srcId="{A46ECE98-3294-4C56-8A34-55DA4F5928DB}" destId="{1EE391BF-10ED-4806-9812-382C69B00991}" srcOrd="3" destOrd="0" presId="urn:microsoft.com/office/officeart/2008/layout/RadialCluster"/>
    <dgm:cxn modelId="{422D1D6E-25B5-4375-B99F-E5D7E232F44D}" type="presParOf" srcId="{A46ECE98-3294-4C56-8A34-55DA4F5928DB}" destId="{A66645A2-40F2-409E-B3DF-7D4BFE5523A9}" srcOrd="4" destOrd="0" presId="urn:microsoft.com/office/officeart/2008/layout/RadialCluster"/>
    <dgm:cxn modelId="{8716548C-2FB1-429E-B4FE-D116A365B08F}" type="presParOf" srcId="{A46ECE98-3294-4C56-8A34-55DA4F5928DB}" destId="{3BC2AABD-D6FC-442D-B190-14D7C69F0F05}" srcOrd="5" destOrd="0" presId="urn:microsoft.com/office/officeart/2008/layout/RadialCluster"/>
    <dgm:cxn modelId="{F3B33C26-CB1F-4490-913E-16CD8B0954A4}" type="presParOf" srcId="{A46ECE98-3294-4C56-8A34-55DA4F5928DB}" destId="{5B8B73C4-0D39-4F6C-BDA8-EAAA9752AEE8}" srcOrd="6" destOrd="0" presId="urn:microsoft.com/office/officeart/2008/layout/RadialCluster"/>
    <dgm:cxn modelId="{463617CB-E4F2-46DF-B852-D01EC70C02F8}" type="presParOf" srcId="{A46ECE98-3294-4C56-8A34-55DA4F5928DB}" destId="{970F7D79-BC32-4657-8238-B5849C223D3F}" srcOrd="7" destOrd="0" presId="urn:microsoft.com/office/officeart/2008/layout/RadialCluster"/>
    <dgm:cxn modelId="{156C5991-B7E3-484F-9B0C-51AAD5A5884F}" type="presParOf" srcId="{A46ECE98-3294-4C56-8A34-55DA4F5928DB}" destId="{AE1F53B2-D2F8-4565-9DE7-B9B15B177248}" srcOrd="8" destOrd="0" presId="urn:microsoft.com/office/officeart/2008/layout/RadialCluster"/>
    <dgm:cxn modelId="{7390EFA2-387E-43AD-950C-93DB7F727A19}" type="presParOf" srcId="{A46ECE98-3294-4C56-8A34-55DA4F5928DB}" destId="{EF129B38-233D-4C0B-B910-D75150D8935A}" srcOrd="9" destOrd="0" presId="urn:microsoft.com/office/officeart/2008/layout/RadialCluster"/>
    <dgm:cxn modelId="{51E22711-4087-45C8-B7D9-8C372541B96F}" type="presParOf" srcId="{A46ECE98-3294-4C56-8A34-55DA4F5928DB}" destId="{F0F4B8A1-1DFF-4BB7-9BB2-D240026262FF}" srcOrd="1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1DA17-E999-437F-A517-0213BC87D885}">
      <dsp:nvSpPr>
        <dsp:cNvPr id="0" name=""/>
        <dsp:cNvSpPr/>
      </dsp:nvSpPr>
      <dsp:spPr>
        <a:xfrm>
          <a:off x="3010498" y="115164"/>
          <a:ext cx="1510429" cy="1510442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LZ77</a:t>
          </a:r>
          <a:endParaRPr lang="ru-RU" sz="3600" kern="1200" dirty="0"/>
        </a:p>
      </dsp:txBody>
      <dsp:txXfrm>
        <a:off x="3084231" y="188897"/>
        <a:ext cx="1362963" cy="1362976"/>
      </dsp:txXfrm>
    </dsp:sp>
    <dsp:sp modelId="{17125B72-7D84-4E8A-A049-7587B036D35E}">
      <dsp:nvSpPr>
        <dsp:cNvPr id="0" name=""/>
        <dsp:cNvSpPr/>
      </dsp:nvSpPr>
      <dsp:spPr>
        <a:xfrm rot="9409309">
          <a:off x="1548898" y="1493464"/>
          <a:ext cx="152306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23066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FE6BB-F791-46B2-9FF9-C5C7F31593A1}">
      <dsp:nvSpPr>
        <dsp:cNvPr id="0" name=""/>
        <dsp:cNvSpPr/>
      </dsp:nvSpPr>
      <dsp:spPr>
        <a:xfrm>
          <a:off x="344618" y="1606948"/>
          <a:ext cx="1265747" cy="914428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LZR</a:t>
          </a:r>
          <a:endParaRPr lang="ru-RU" sz="3500" kern="1200" dirty="0"/>
        </a:p>
      </dsp:txBody>
      <dsp:txXfrm>
        <a:off x="389257" y="1651587"/>
        <a:ext cx="1176469" cy="825150"/>
      </dsp:txXfrm>
    </dsp:sp>
    <dsp:sp modelId="{B4E38B25-D6B3-4BAE-8BF8-40C2A7688148}">
      <dsp:nvSpPr>
        <dsp:cNvPr id="0" name=""/>
        <dsp:cNvSpPr/>
      </dsp:nvSpPr>
      <dsp:spPr>
        <a:xfrm rot="5210429">
          <a:off x="3123994" y="2347778"/>
          <a:ext cx="144654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6541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41239A-8AD1-491C-BB47-816A90374017}">
      <dsp:nvSpPr>
        <dsp:cNvPr id="0" name=""/>
        <dsp:cNvSpPr/>
      </dsp:nvSpPr>
      <dsp:spPr>
        <a:xfrm>
          <a:off x="3279493" y="3069949"/>
          <a:ext cx="1265747" cy="914428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LZSS</a:t>
          </a:r>
          <a:endParaRPr lang="ru-RU" sz="3500" kern="1200" dirty="0"/>
        </a:p>
      </dsp:txBody>
      <dsp:txXfrm>
        <a:off x="3324132" y="3114588"/>
        <a:ext cx="1176469" cy="825150"/>
      </dsp:txXfrm>
    </dsp:sp>
    <dsp:sp modelId="{4564C9D7-5A7F-4C95-9694-04BA016F2E16}">
      <dsp:nvSpPr>
        <dsp:cNvPr id="0" name=""/>
        <dsp:cNvSpPr/>
      </dsp:nvSpPr>
      <dsp:spPr>
        <a:xfrm rot="7448344">
          <a:off x="2141571" y="2215173"/>
          <a:ext cx="142462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24627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366C7F-E6E2-4439-A180-222067B7E959}">
      <dsp:nvSpPr>
        <dsp:cNvPr id="0" name=""/>
        <dsp:cNvSpPr/>
      </dsp:nvSpPr>
      <dsp:spPr>
        <a:xfrm>
          <a:off x="1511246" y="2804740"/>
          <a:ext cx="1265747" cy="914428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LZH</a:t>
          </a:r>
          <a:endParaRPr lang="ru-RU" sz="3500" kern="1200" dirty="0"/>
        </a:p>
      </dsp:txBody>
      <dsp:txXfrm>
        <a:off x="1555885" y="2849379"/>
        <a:ext cx="1176469" cy="825150"/>
      </dsp:txXfrm>
    </dsp:sp>
    <dsp:sp modelId="{51F39D11-985B-4530-9CD3-8532052C4B96}">
      <dsp:nvSpPr>
        <dsp:cNvPr id="0" name=""/>
        <dsp:cNvSpPr/>
      </dsp:nvSpPr>
      <dsp:spPr>
        <a:xfrm rot="11145690">
          <a:off x="1589203" y="722665"/>
          <a:ext cx="142489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24893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06B4AE-6E91-4F0D-94F5-B4EDC187CF6E}">
      <dsp:nvSpPr>
        <dsp:cNvPr id="0" name=""/>
        <dsp:cNvSpPr/>
      </dsp:nvSpPr>
      <dsp:spPr>
        <a:xfrm>
          <a:off x="327055" y="130075"/>
          <a:ext cx="1265747" cy="914428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LZB</a:t>
          </a:r>
          <a:endParaRPr lang="ru-RU" sz="3500" kern="1200" dirty="0"/>
        </a:p>
      </dsp:txBody>
      <dsp:txXfrm>
        <a:off x="371694" y="174714"/>
        <a:ext cx="1176469" cy="8251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243290-6CCD-42B8-9CFB-97C42B8B14B1}">
      <dsp:nvSpPr>
        <dsp:cNvPr id="0" name=""/>
        <dsp:cNvSpPr/>
      </dsp:nvSpPr>
      <dsp:spPr>
        <a:xfrm>
          <a:off x="3113397" y="1489078"/>
          <a:ext cx="1515438" cy="1515456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LZ78</a:t>
          </a:r>
        </a:p>
      </dsp:txBody>
      <dsp:txXfrm>
        <a:off x="3187375" y="1563056"/>
        <a:ext cx="1367482" cy="1367500"/>
      </dsp:txXfrm>
    </dsp:sp>
    <dsp:sp modelId="{88DEA4A0-1ED8-41C5-95D6-1A435970ED0B}">
      <dsp:nvSpPr>
        <dsp:cNvPr id="0" name=""/>
        <dsp:cNvSpPr/>
      </dsp:nvSpPr>
      <dsp:spPr>
        <a:xfrm rot="2291646">
          <a:off x="4457836" y="3336843"/>
          <a:ext cx="159752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97526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CAFB39-91A0-4C84-8D58-2668B963E22B}">
      <dsp:nvSpPr>
        <dsp:cNvPr id="0" name=""/>
        <dsp:cNvSpPr/>
      </dsp:nvSpPr>
      <dsp:spPr>
        <a:xfrm>
          <a:off x="5791752" y="3830741"/>
          <a:ext cx="1282146" cy="86300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8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LZC</a:t>
          </a:r>
          <a:endParaRPr lang="ru-RU" sz="3600" kern="1200" dirty="0"/>
        </a:p>
      </dsp:txBody>
      <dsp:txXfrm>
        <a:off x="5833881" y="3872870"/>
        <a:ext cx="1197888" cy="778751"/>
      </dsp:txXfrm>
    </dsp:sp>
    <dsp:sp modelId="{1EE391BF-10ED-4806-9812-382C69B00991}">
      <dsp:nvSpPr>
        <dsp:cNvPr id="0" name=""/>
        <dsp:cNvSpPr/>
      </dsp:nvSpPr>
      <dsp:spPr>
        <a:xfrm rot="4081670">
          <a:off x="3739658" y="3652329"/>
          <a:ext cx="139706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7064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6645A2-40F2-409E-B3DF-7D4BFE5523A9}">
      <dsp:nvSpPr>
        <dsp:cNvPr id="0" name=""/>
        <dsp:cNvSpPr/>
      </dsp:nvSpPr>
      <dsp:spPr>
        <a:xfrm>
          <a:off x="4232572" y="4300124"/>
          <a:ext cx="1282146" cy="863009"/>
        </a:xfrm>
        <a:prstGeom prst="roundRect">
          <a:avLst/>
        </a:prstGeom>
        <a:solidFill>
          <a:schemeClr val="accent2">
            <a:lumMod val="75000"/>
            <a:alpha val="7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LZW</a:t>
          </a:r>
          <a:endParaRPr lang="ru-RU" sz="3600" kern="1200" dirty="0"/>
        </a:p>
      </dsp:txBody>
      <dsp:txXfrm>
        <a:off x="4274701" y="4342253"/>
        <a:ext cx="1197888" cy="778751"/>
      </dsp:txXfrm>
    </dsp:sp>
    <dsp:sp modelId="{3BC2AABD-D6FC-442D-B190-14D7C69F0F05}">
      <dsp:nvSpPr>
        <dsp:cNvPr id="0" name=""/>
        <dsp:cNvSpPr/>
      </dsp:nvSpPr>
      <dsp:spPr>
        <a:xfrm rot="6255961">
          <a:off x="2727875" y="3743659"/>
          <a:ext cx="152528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25286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8B73C4-0D39-4F6C-BDA8-EAAA9752AEE8}">
      <dsp:nvSpPr>
        <dsp:cNvPr id="0" name=""/>
        <dsp:cNvSpPr/>
      </dsp:nvSpPr>
      <dsp:spPr>
        <a:xfrm>
          <a:off x="2551795" y="4482784"/>
          <a:ext cx="1282146" cy="86300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LZFG</a:t>
          </a:r>
          <a:endParaRPr lang="ru-RU" sz="3500" kern="1200" dirty="0"/>
        </a:p>
      </dsp:txBody>
      <dsp:txXfrm>
        <a:off x="2593924" y="4524913"/>
        <a:ext cx="1197888" cy="778751"/>
      </dsp:txXfrm>
    </dsp:sp>
    <dsp:sp modelId="{970F7D79-BC32-4657-8238-B5849C223D3F}">
      <dsp:nvSpPr>
        <dsp:cNvPr id="0" name=""/>
        <dsp:cNvSpPr/>
      </dsp:nvSpPr>
      <dsp:spPr>
        <a:xfrm rot="935511">
          <a:off x="4594374" y="2709951"/>
          <a:ext cx="187290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2904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1F53B2-D2F8-4565-9DE7-B9B15B177248}">
      <dsp:nvSpPr>
        <dsp:cNvPr id="0" name=""/>
        <dsp:cNvSpPr/>
      </dsp:nvSpPr>
      <dsp:spPr>
        <a:xfrm>
          <a:off x="6432818" y="2709042"/>
          <a:ext cx="1282146" cy="86300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32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78740" rIns="78740" bIns="7874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LZMW</a:t>
          </a:r>
          <a:endParaRPr lang="ru-RU" sz="3100" kern="1200" dirty="0"/>
        </a:p>
      </dsp:txBody>
      <dsp:txXfrm>
        <a:off x="6474947" y="2751171"/>
        <a:ext cx="1197888" cy="778751"/>
      </dsp:txXfrm>
    </dsp:sp>
    <dsp:sp modelId="{EF129B38-233D-4C0B-B910-D75150D8935A}">
      <dsp:nvSpPr>
        <dsp:cNvPr id="0" name=""/>
        <dsp:cNvSpPr/>
      </dsp:nvSpPr>
      <dsp:spPr>
        <a:xfrm rot="21139978">
          <a:off x="4620075" y="2014065"/>
          <a:ext cx="195983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59837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F4B8A1-1DFF-4BB7-9BB2-D240026262FF}">
      <dsp:nvSpPr>
        <dsp:cNvPr id="0" name=""/>
        <dsp:cNvSpPr/>
      </dsp:nvSpPr>
      <dsp:spPr>
        <a:xfrm>
          <a:off x="6571152" y="1365523"/>
          <a:ext cx="1282146" cy="86300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LZJ</a:t>
          </a:r>
          <a:endParaRPr lang="ru-RU" sz="3600" kern="1200" dirty="0"/>
        </a:p>
      </dsp:txBody>
      <dsp:txXfrm>
        <a:off x="6613281" y="1407652"/>
        <a:ext cx="1197888" cy="7787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F8FA3-4F9E-4F4A-BF08-E0E9B66DC707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7F26C-4EEA-40C5-AB32-EA1F8BD2EC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151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3581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6589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612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196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7F26C-4EEA-40C5-AB32-EA1F8BD2EC3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0673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4BABE9-6F68-AD90-F33E-449AD1EB7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E5870C-96D2-4625-9FA1-CC2A6D46D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8E0A9F-ADF9-B96E-A83F-3F3ECE8C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B292-0780-4198-9C1E-F71BA86214C3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7F19A4-7DE6-230A-DBDA-4795DE6BD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705684-5A7D-0745-2F54-5A8550066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98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326D96-E66D-99DA-4BB2-210DECA54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90E20F-8381-13F6-7896-491CC5DA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41BCB0-2E8E-20C3-1609-9C49E2D40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8E36-3655-47A9-843C-BEC7C0E57FC5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A9675D-DD9A-CEA8-1E5F-26BBEAFF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4740DF-F886-7072-A99E-7E7BBA97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25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274E48E-736E-A92C-747B-84722208F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2E1AE6F-0E98-9BCF-97CD-63AF59F6B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01E674-B10F-AC09-D272-C31C70EA9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E484-7931-412A-BA4F-0C65AC0366DD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EE4DCE-197D-D628-8EC4-F2727EB2C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F0D79C-9E12-5E35-8702-D595D928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9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BF8C7-6CB6-0BC7-F413-E7472FB8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F2E656-B47B-C31D-B325-6EA9D415E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2CDA1-9DB8-EBD6-54F8-6C090F616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89CE-659B-431F-B5C8-23D5415AD30C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024DE6-5B56-EE4E-9A7F-C807D0EE4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51520A-E9B4-2D50-A61D-D944CA675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fld id="{59ECD28E-9038-4850-A855-A3DB0586BBB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840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83B74D-06C3-E0CC-46BC-16AF2891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FBB2E6-6186-3070-377A-FB9F37765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42B92E-9835-276D-7CEC-C2DF1329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61E41-A2EF-440B-9CE2-52CAA68A4CD4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004488-9879-036C-1295-D1EBCF664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1ADED0-4FDC-5359-5E04-0AFC0ED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928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4A8642-1E75-1D30-AC9E-C9B0F2634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568D9-870A-C33E-6F73-2F1307869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ECB012-29A9-1D42-ED23-E79473C6F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98CAAB-58F0-F394-3040-C403388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87A96-E5A3-469F-B548-C0C94DF2969E}" type="datetime1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AF0C0E-5DD5-7D5C-BC11-D3DB1F8E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C77CDE-E437-A532-742E-768B644D2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B10976-A88B-E397-BA0E-39109D488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522B59-C8AB-EE93-2D78-14938088B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B692EB-D33C-D415-09B1-A186A6FFA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07DE72-612F-BA90-4104-BFF4B5238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D7AAB84-AA95-C806-E9A5-CFF7088F3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1A379A7-4A31-EE4B-5F8E-97A3947CC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213A-3A4A-4E73-849B-15A1B55BEB2E}" type="datetime1">
              <a:rPr lang="ru-RU" smtClean="0"/>
              <a:t>21.01.2023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5F1C37-673F-A59B-6408-34A3D6A09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D37A78-84E8-DF1B-1BD8-E3627AFE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18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C1277E-BC22-9D67-CCC8-03854314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548526D-DEFF-67A4-55DA-EE9E19B5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6BE99-83C7-4BAC-A12B-F6BE755D47D3}" type="datetime1">
              <a:rPr lang="ru-RU" smtClean="0"/>
              <a:t>21.01.2023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E873A6-B251-ECF3-9B12-B8EF6F95F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2D0F57-0C9F-3D7A-68D3-8C0C93B5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fld id="{59ECD28E-9038-4850-A855-A3DB0586BBB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7611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E7EAD67-519E-A688-D30F-D035EAEA0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352A8-6ED0-4470-9665-992905C00624}" type="datetime1">
              <a:rPr lang="ru-RU" smtClean="0"/>
              <a:t>21.01.2023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0AD22E-9161-D54B-7C4F-FB649E881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604FBC9-A2F8-2641-B8E2-A6B23180A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9316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BCA771-DAEC-6C0F-4335-DE07C7920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9D0781-64BA-FABB-7B33-65A3EB8F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C64864-FB21-2B3F-2356-1FF7B2850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E183BF-ED19-91A3-C4C5-5A6FA5E6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2EE9-B90B-488F-8D41-96B56DF28DE9}" type="datetime1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8E329-713B-90EB-B50E-0601585E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B7CCF8-1C4A-1A9E-8410-80A767ACF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73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F48D74-AF6D-E99C-3483-315A99392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424DC1-12A6-F329-C016-6E30B557A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5CB358D-CDCE-257E-EFE0-ADDB5D693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F94DA3-BD83-44D8-044D-A736CFE47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018D-44F4-4F4C-B008-C5A842DD1DB8}" type="datetime1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F0748C-C93E-E265-4B17-353AFF994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44E44-93A6-BDC7-6304-03E70A2C4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31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1634B-7CDE-C9D1-B2BE-6DA8A8A16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91FCDB-2F36-E515-6883-ACE322F42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323CE8-B713-FE0E-96A8-8C8E396AB9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F3F12-F208-410A-8032-EC93D0AA9DD7}" type="datetime1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E4DEDF-FD7B-28EE-A199-5413A326FE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21DABB-FF3E-9EE0-4156-062A90875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D28E-9038-4850-A855-A3DB0586B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92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1C5005-3C32-E05B-3C15-7AF9903E6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1913"/>
            <a:ext cx="12192000" cy="870606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br>
              <a:rPr lang="ru-RU" sz="2000" dirty="0">
                <a:effectLst/>
              </a:rPr>
            </a:br>
            <a:r>
              <a:rPr lang="ru-RU" sz="2000" dirty="0">
                <a:effectLst/>
                <a:latin typeface="Arial" panose="020B0604020202020204" pitchFamily="34" charset="0"/>
              </a:rPr>
              <a:t>Дальневосточный федеральный университет</a:t>
            </a:r>
            <a:endParaRPr lang="ru-RU" sz="20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546A58-C3FE-4C66-9691-4E991C48C198}"/>
              </a:ext>
            </a:extLst>
          </p:cNvPr>
          <p:cNvSpPr txBox="1"/>
          <p:nvPr/>
        </p:nvSpPr>
        <p:spPr>
          <a:xfrm>
            <a:off x="3539613" y="4579218"/>
            <a:ext cx="79490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Выполнила</a:t>
            </a:r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Виноходова Анна Алексеевна</a:t>
            </a:r>
          </a:p>
          <a:p>
            <a:pPr algn="r"/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Б9121-09.03.03 ПИКД</a:t>
            </a:r>
            <a:b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Руководитель доцент ИМКТ </a:t>
            </a:r>
            <a:r>
              <a:rPr lang="ru-RU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Кленин</a:t>
            </a:r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Александр Сергеевич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D58E0-6057-3F82-E191-5B66BFFBA9FB}"/>
              </a:ext>
            </a:extLst>
          </p:cNvPr>
          <p:cNvSpPr txBox="1"/>
          <p:nvPr/>
        </p:nvSpPr>
        <p:spPr>
          <a:xfrm>
            <a:off x="2932471" y="1720560"/>
            <a:ext cx="63270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000" dirty="0">
                <a:effectLst/>
                <a:latin typeface="Arial" panose="020B0604020202020204" pitchFamily="34" charset="0"/>
              </a:rPr>
              <a:t>Алгоритмы и структуры данных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A6AF51-6CAB-687C-F7E5-7538FAEC9BA5}"/>
              </a:ext>
            </a:extLst>
          </p:cNvPr>
          <p:cNvSpPr txBox="1"/>
          <p:nvPr/>
        </p:nvSpPr>
        <p:spPr>
          <a:xfrm>
            <a:off x="2932471" y="2789903"/>
            <a:ext cx="6327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3600" dirty="0">
                <a:effectLst/>
                <a:latin typeface="Arial" panose="020B0604020202020204" pitchFamily="34" charset="0"/>
              </a:rPr>
              <a:t>Адаптивный алгоритм Лемпеля-Зива-Велча</a:t>
            </a:r>
            <a:endParaRPr lang="ru-RU" sz="4400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0683BF-B4A3-7E8A-17B7-BB5CAEEDE6F4}"/>
              </a:ext>
            </a:extLst>
          </p:cNvPr>
          <p:cNvSpPr txBox="1"/>
          <p:nvPr/>
        </p:nvSpPr>
        <p:spPr>
          <a:xfrm>
            <a:off x="2932471" y="6183868"/>
            <a:ext cx="6327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1800" dirty="0">
                <a:effectLst/>
                <a:latin typeface="Arial" panose="020B06040202020202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421803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5864DDD-0F79-3EF3-5A95-E815752A1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932" y="576274"/>
            <a:ext cx="3853543" cy="1325563"/>
          </a:xfrm>
        </p:spPr>
        <p:txBody>
          <a:bodyPr/>
          <a:lstStyle/>
          <a:p>
            <a:r>
              <a:rPr lang="ru-RU" dirty="0"/>
              <a:t>Применение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72849D3-1F19-41F4-9FB1-44E41F5ED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10</a:t>
            </a:fld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CB03AE-0A96-F35A-326C-A9E84ADA213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4932" y="2253344"/>
            <a:ext cx="5392737" cy="3559980"/>
          </a:xfrm>
        </p:spPr>
        <p:txBody>
          <a:bodyPr>
            <a:normAutofit/>
          </a:bodyPr>
          <a:lstStyle/>
          <a:p>
            <a:r>
              <a:rPr lang="ru-RU" dirty="0"/>
              <a:t>TIFF</a:t>
            </a:r>
            <a:endParaRPr lang="en-US" dirty="0"/>
          </a:p>
          <a:p>
            <a:r>
              <a:rPr lang="ru-RU" dirty="0"/>
              <a:t>PDF</a:t>
            </a:r>
            <a:endParaRPr lang="en-US" dirty="0"/>
          </a:p>
          <a:p>
            <a:r>
              <a:rPr lang="ru-RU" dirty="0"/>
              <a:t>GIF</a:t>
            </a:r>
            <a:endParaRPr lang="en-US" dirty="0"/>
          </a:p>
          <a:p>
            <a:r>
              <a:rPr lang="ru-RU" dirty="0" err="1"/>
              <a:t>PostScript</a:t>
            </a:r>
            <a:endParaRPr lang="en-US" dirty="0"/>
          </a:p>
          <a:p>
            <a:r>
              <a:rPr lang="ru-RU" dirty="0"/>
              <a:t>ZIP</a:t>
            </a:r>
            <a:endParaRPr lang="en-US" dirty="0"/>
          </a:p>
          <a:p>
            <a:r>
              <a:rPr lang="ru-RU" dirty="0"/>
              <a:t>ARJ</a:t>
            </a:r>
            <a:endParaRPr lang="en-US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87B9BC8-2D25-F095-854A-22AF8E711256}"/>
              </a:ext>
            </a:extLst>
          </p:cNvPr>
          <p:cNvGrpSpPr/>
          <p:nvPr/>
        </p:nvGrpSpPr>
        <p:grpSpPr>
          <a:xfrm>
            <a:off x="4854676" y="283872"/>
            <a:ext cx="6858239" cy="6290256"/>
            <a:chOff x="37021" y="431219"/>
            <a:chExt cx="6858239" cy="6290256"/>
          </a:xfrm>
        </p:grpSpPr>
        <p:pic>
          <p:nvPicPr>
            <p:cNvPr id="8" name="Рисунок 7" descr="Изображение выглядит как текст&#10;&#10;Автоматически созданное описание">
              <a:extLst>
                <a:ext uri="{FF2B5EF4-FFF2-40B4-BE49-F238E27FC236}">
                  <a16:creationId xmlns:a16="http://schemas.microsoft.com/office/drawing/2014/main" id="{EB3FC4AE-40D3-C10E-8E46-517E639C62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06"/>
            <a:stretch/>
          </p:blipFill>
          <p:spPr>
            <a:xfrm>
              <a:off x="37021" y="3181409"/>
              <a:ext cx="2015108" cy="1998544"/>
            </a:xfrm>
            <a:prstGeom prst="rect">
              <a:avLst/>
            </a:prstGeom>
          </p:spPr>
        </p:pic>
        <p:pic>
          <p:nvPicPr>
            <p:cNvPr id="19" name="Рисунок 18" descr="Изображение выглядит как текст&#10;&#10;Автоматически созданное описание">
              <a:extLst>
                <a:ext uri="{FF2B5EF4-FFF2-40B4-BE49-F238E27FC236}">
                  <a16:creationId xmlns:a16="http://schemas.microsoft.com/office/drawing/2014/main" id="{02992BF0-7414-8B73-001C-937A1A8238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17" r="28947"/>
            <a:stretch/>
          </p:blipFill>
          <p:spPr>
            <a:xfrm>
              <a:off x="109565" y="747118"/>
              <a:ext cx="2182485" cy="2157011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FD6CD9A-0244-4B22-4310-1838B3B927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8546" y="4538990"/>
              <a:ext cx="2182485" cy="2182485"/>
            </a:xfrm>
            <a:custGeom>
              <a:avLst/>
              <a:gdLst/>
              <a:ahLst/>
              <a:cxnLst/>
              <a:rect l="l" t="t" r="r" b="b"/>
              <a:pathLst>
                <a:path w="1999274" h="2247255">
                  <a:moveTo>
                    <a:pt x="108501" y="0"/>
                  </a:moveTo>
                  <a:lnTo>
                    <a:pt x="1890773" y="0"/>
                  </a:lnTo>
                  <a:cubicBezTo>
                    <a:pt x="1950696" y="0"/>
                    <a:pt x="1999274" y="48578"/>
                    <a:pt x="1999274" y="108501"/>
                  </a:cubicBezTo>
                  <a:lnTo>
                    <a:pt x="1999274" y="2138754"/>
                  </a:lnTo>
                  <a:cubicBezTo>
                    <a:pt x="1999274" y="2198677"/>
                    <a:pt x="1950696" y="2247255"/>
                    <a:pt x="1890773" y="2247255"/>
                  </a:cubicBezTo>
                  <a:lnTo>
                    <a:pt x="108501" y="2247255"/>
                  </a:lnTo>
                  <a:cubicBezTo>
                    <a:pt x="48578" y="2247255"/>
                    <a:pt x="0" y="2198677"/>
                    <a:pt x="0" y="2138754"/>
                  </a:cubicBezTo>
                  <a:lnTo>
                    <a:pt x="0" y="108501"/>
                  </a:lnTo>
                  <a:cubicBezTo>
                    <a:pt x="0" y="48578"/>
                    <a:pt x="48578" y="0"/>
                    <a:pt x="108501" y="0"/>
                  </a:cubicBezTo>
                  <a:close/>
                </a:path>
              </a:pathLst>
            </a:cu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F0E12BC6-5F2F-2739-061B-F02A976CB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6450" y="431219"/>
              <a:ext cx="2788810" cy="2788810"/>
            </a:xfrm>
            <a:custGeom>
              <a:avLst/>
              <a:gdLst/>
              <a:ahLst/>
              <a:cxnLst/>
              <a:rect l="l" t="t" r="r" b="b"/>
              <a:pathLst>
                <a:path w="3064284" h="3064284">
                  <a:moveTo>
                    <a:pt x="166483" y="0"/>
                  </a:moveTo>
                  <a:lnTo>
                    <a:pt x="2897801" y="0"/>
                  </a:lnTo>
                  <a:cubicBezTo>
                    <a:pt x="2989747" y="0"/>
                    <a:pt x="3064284" y="74537"/>
                    <a:pt x="3064284" y="166483"/>
                  </a:cubicBezTo>
                  <a:lnTo>
                    <a:pt x="3064284" y="2897801"/>
                  </a:lnTo>
                  <a:cubicBezTo>
                    <a:pt x="3064284" y="2989747"/>
                    <a:pt x="2989747" y="3064284"/>
                    <a:pt x="2897801" y="3064284"/>
                  </a:cubicBezTo>
                  <a:lnTo>
                    <a:pt x="166483" y="3064284"/>
                  </a:lnTo>
                  <a:cubicBezTo>
                    <a:pt x="74537" y="3064284"/>
                    <a:pt x="0" y="2989747"/>
                    <a:pt x="0" y="2897801"/>
                  </a:cubicBezTo>
                  <a:lnTo>
                    <a:pt x="0" y="166483"/>
                  </a:lnTo>
                  <a:cubicBezTo>
                    <a:pt x="0" y="74537"/>
                    <a:pt x="74537" y="0"/>
                    <a:pt x="166483" y="0"/>
                  </a:cubicBezTo>
                  <a:close/>
                </a:path>
              </a:pathLst>
            </a:custGeom>
          </p:spPr>
        </p:pic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6F8688F9-537A-F29F-1DCE-AC682C471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8963" y="1811130"/>
              <a:ext cx="1695460" cy="1695460"/>
            </a:xfrm>
            <a:custGeom>
              <a:avLst/>
              <a:gdLst/>
              <a:ahLst/>
              <a:cxnLst/>
              <a:rect l="l" t="t" r="r" b="b"/>
              <a:pathLst>
                <a:path w="1999274" h="2247255">
                  <a:moveTo>
                    <a:pt x="108501" y="0"/>
                  </a:moveTo>
                  <a:lnTo>
                    <a:pt x="1890773" y="0"/>
                  </a:lnTo>
                  <a:cubicBezTo>
                    <a:pt x="1950696" y="0"/>
                    <a:pt x="1999274" y="48578"/>
                    <a:pt x="1999274" y="108501"/>
                  </a:cubicBezTo>
                  <a:lnTo>
                    <a:pt x="1999274" y="2138754"/>
                  </a:lnTo>
                  <a:cubicBezTo>
                    <a:pt x="1999274" y="2198677"/>
                    <a:pt x="1950696" y="2247255"/>
                    <a:pt x="1890773" y="2247255"/>
                  </a:cubicBezTo>
                  <a:lnTo>
                    <a:pt x="108501" y="2247255"/>
                  </a:lnTo>
                  <a:cubicBezTo>
                    <a:pt x="48578" y="2247255"/>
                    <a:pt x="0" y="2198677"/>
                    <a:pt x="0" y="2138754"/>
                  </a:cubicBezTo>
                  <a:lnTo>
                    <a:pt x="0" y="108501"/>
                  </a:lnTo>
                  <a:cubicBezTo>
                    <a:pt x="0" y="48578"/>
                    <a:pt x="48578" y="0"/>
                    <a:pt x="108501" y="0"/>
                  </a:cubicBezTo>
                  <a:close/>
                </a:path>
              </a:pathLst>
            </a:custGeom>
          </p:spPr>
        </p:pic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D87E2F7F-49A6-4364-D7EA-C567C1ACE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4007" y="3705894"/>
              <a:ext cx="2650456" cy="2650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291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DE74D-17A8-B035-1C48-214F47DFD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944" y="585915"/>
            <a:ext cx="4628534" cy="1325563"/>
          </a:xfrm>
        </p:spPr>
        <p:txBody>
          <a:bodyPr/>
          <a:lstStyle/>
          <a:p>
            <a:r>
              <a:rPr lang="ru-RU" dirty="0"/>
              <a:t>Исходный словарь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AB281C-8DE8-9DE8-5A99-61079B56D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944" y="3124434"/>
            <a:ext cx="4774025" cy="1453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Инициализация словаря символов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D857F936-812F-172F-433F-EF982E8AC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339588"/>
              </p:ext>
            </p:extLst>
          </p:nvPr>
        </p:nvGraphicFramePr>
        <p:xfrm>
          <a:off x="6339814" y="1911478"/>
          <a:ext cx="4338018" cy="3533578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169009">
                  <a:extLst>
                    <a:ext uri="{9D8B030D-6E8A-4147-A177-3AD203B41FA5}">
                      <a16:colId xmlns:a16="http://schemas.microsoft.com/office/drawing/2014/main" val="2196917651"/>
                    </a:ext>
                  </a:extLst>
                </a:gridCol>
                <a:gridCol w="2169009">
                  <a:extLst>
                    <a:ext uri="{9D8B030D-6E8A-4147-A177-3AD203B41FA5}">
                      <a16:colId xmlns:a16="http://schemas.microsoft.com/office/drawing/2014/main" val="3256969564"/>
                    </a:ext>
                  </a:extLst>
                </a:gridCol>
              </a:tblGrid>
              <a:tr h="707849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000000001</a:t>
                      </a:r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602068"/>
                  </a:ext>
                </a:extLst>
              </a:tr>
              <a:tr h="644978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ru-RU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/>
                        <a:t>000000010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8911316"/>
                  </a:ext>
                </a:extLst>
              </a:tr>
              <a:tr h="650363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/>
                        <a:t>000000011</a:t>
                      </a:r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599879"/>
                  </a:ext>
                </a:extLst>
              </a:tr>
              <a:tr h="1530388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  <a:p>
                      <a:pPr algn="ctr"/>
                      <a:r>
                        <a:rPr lang="en-US" sz="2800" b="0" dirty="0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5779733"/>
                  </a:ext>
                </a:extLst>
              </a:tr>
            </a:tbl>
          </a:graphicData>
        </a:graphic>
      </p:graphicFrame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DAC32CB-14C6-E2BD-0ED6-38F7B9EA3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852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D1564FE-0CA1-33DA-8378-7A4F285DE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972" y="561872"/>
            <a:ext cx="10515600" cy="1325563"/>
          </a:xfrm>
        </p:spPr>
        <p:txBody>
          <a:bodyPr/>
          <a:lstStyle/>
          <a:p>
            <a:r>
              <a:rPr lang="ru-RU" dirty="0"/>
              <a:t>Считывание при кодировании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DEB0559-2A8A-940C-E0F8-FE7BFB91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67B48C-7291-78E8-84BE-07F76CD76C4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4972" y="2574164"/>
            <a:ext cx="5955596" cy="614970"/>
          </a:xfrm>
        </p:spPr>
        <p:txBody>
          <a:bodyPr/>
          <a:lstStyle/>
          <a:p>
            <a:pPr marL="0" indent="0">
              <a:buNone/>
            </a:pPr>
            <a:r>
              <a:rPr lang="ru-RU" sz="3200" dirty="0"/>
              <a:t>Посимвольно слева направо</a:t>
            </a:r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0EA040C-DAE7-92FC-E108-29FDC4456949}"/>
              </a:ext>
            </a:extLst>
          </p:cNvPr>
          <p:cNvGrpSpPr/>
          <p:nvPr/>
        </p:nvGrpSpPr>
        <p:grpSpPr>
          <a:xfrm>
            <a:off x="6531542" y="2466151"/>
            <a:ext cx="5267168" cy="830997"/>
            <a:chOff x="2340429" y="4013918"/>
            <a:chExt cx="8207828" cy="83099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16906FC-DEE1-87F3-F5C2-7DC992A23E32}"/>
                </a:ext>
              </a:extLst>
            </p:cNvPr>
            <p:cNvSpPr txBox="1"/>
            <p:nvPr/>
          </p:nvSpPr>
          <p:spPr>
            <a:xfrm>
              <a:off x="4452257" y="4013918"/>
              <a:ext cx="609600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800" dirty="0" err="1"/>
                <a:t>ababababa</a:t>
              </a:r>
              <a:endParaRPr lang="ru-RU" sz="4800" dirty="0"/>
            </a:p>
          </p:txBody>
        </p:sp>
        <p:cxnSp>
          <p:nvCxnSpPr>
            <p:cNvPr id="7" name="Прямая со стрелкой 6">
              <a:extLst>
                <a:ext uri="{FF2B5EF4-FFF2-40B4-BE49-F238E27FC236}">
                  <a16:creationId xmlns:a16="http://schemas.microsoft.com/office/drawing/2014/main" id="{F41167ED-1AB2-1348-0792-54030E63ED1E}"/>
                </a:ext>
              </a:extLst>
            </p:cNvPr>
            <p:cNvCxnSpPr>
              <a:cxnSpLocks/>
            </p:cNvCxnSpPr>
            <p:nvPr/>
          </p:nvCxnSpPr>
          <p:spPr>
            <a:xfrm>
              <a:off x="2340429" y="4435653"/>
              <a:ext cx="2013857" cy="0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E44BF22-1C5A-8FB5-4F2A-85D991DDD14A}"/>
              </a:ext>
            </a:extLst>
          </p:cNvPr>
          <p:cNvSpPr txBox="1"/>
          <p:nvPr/>
        </p:nvSpPr>
        <p:spPr>
          <a:xfrm>
            <a:off x="1044972" y="3875864"/>
            <a:ext cx="8305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3200" dirty="0"/>
              <a:t>Идет поиск строки, которой еще нет словаре</a:t>
            </a:r>
          </a:p>
        </p:txBody>
      </p:sp>
    </p:spTree>
    <p:extLst>
      <p:ext uri="{BB962C8B-B14F-4D97-AF65-F5344CB8AC3E}">
        <p14:creationId xmlns:p14="http://schemas.microsoft.com/office/powerpoint/2010/main" val="4012149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65B3C6D-41EB-2EAA-5A85-FCFD3B67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13</a:t>
            </a:fld>
            <a:endParaRPr lang="ru-RU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52F7FC0A-6E41-1B37-191F-B6F9C2198D5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5"/>
          <a:stretch/>
        </p:blipFill>
        <p:spPr>
          <a:xfrm>
            <a:off x="272867" y="760412"/>
            <a:ext cx="6738938" cy="533717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130D86-D397-4DC5-D3D6-3A791C700CF2}"/>
              </a:ext>
            </a:extLst>
          </p:cNvPr>
          <p:cNvSpPr txBox="1"/>
          <p:nvPr/>
        </p:nvSpPr>
        <p:spPr>
          <a:xfrm>
            <a:off x="6299844" y="1956327"/>
            <a:ext cx="533171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Как только строка найдена:</a:t>
            </a:r>
          </a:p>
          <a:p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ей присваивается код в словаре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выводится код строки,</a:t>
            </a:r>
          </a:p>
          <a:p>
            <a:r>
              <a:rPr lang="ru-RU" sz="2800" dirty="0"/>
              <a:t>      на символ короче найденной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55F0902-BBC7-1DA5-292B-D23B5CAAD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1805" y="418528"/>
            <a:ext cx="4865914" cy="1353231"/>
          </a:xfrm>
        </p:spPr>
        <p:txBody>
          <a:bodyPr/>
          <a:lstStyle/>
          <a:p>
            <a:r>
              <a:rPr lang="ru-RU" dirty="0"/>
              <a:t>Кодирование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3076568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D1564FE-0CA1-33DA-8378-7A4F285DE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972" y="561872"/>
            <a:ext cx="10515600" cy="1325563"/>
          </a:xfrm>
        </p:spPr>
        <p:txBody>
          <a:bodyPr/>
          <a:lstStyle/>
          <a:p>
            <a:r>
              <a:rPr lang="ru-RU" dirty="0"/>
              <a:t>Считывание при декодировании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DEB0559-2A8A-940C-E0F8-FE7BFB91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67B48C-7291-78E8-84BE-07F76CD76C4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4972" y="2574164"/>
            <a:ext cx="5955596" cy="614970"/>
          </a:xfrm>
        </p:spPr>
        <p:txBody>
          <a:bodyPr/>
          <a:lstStyle/>
          <a:p>
            <a:pPr marL="0" indent="0">
              <a:buNone/>
            </a:pPr>
            <a:r>
              <a:rPr lang="ru-RU" sz="3200" dirty="0"/>
              <a:t>Посимвольно слева направо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906FC-DEE1-87F3-F5C2-7DC992A23E32}"/>
              </a:ext>
            </a:extLst>
          </p:cNvPr>
          <p:cNvSpPr txBox="1"/>
          <p:nvPr/>
        </p:nvSpPr>
        <p:spPr>
          <a:xfrm>
            <a:off x="8496356" y="2466151"/>
            <a:ext cx="19848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/>
              <a:t>12436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1167ED-1AB2-1348-0792-54030E63ED1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531542" y="2881650"/>
            <a:ext cx="1964814" cy="6236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E44BF22-1C5A-8FB5-4F2A-85D991DDD14A}"/>
              </a:ext>
            </a:extLst>
          </p:cNvPr>
          <p:cNvSpPr txBox="1"/>
          <p:nvPr/>
        </p:nvSpPr>
        <p:spPr>
          <a:xfrm>
            <a:off x="1044971" y="3875864"/>
            <a:ext cx="89740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3200" dirty="0"/>
              <a:t>Идет поиск </a:t>
            </a:r>
            <a:r>
              <a:rPr lang="ru-RU" sz="3200" u="sng" dirty="0"/>
              <a:t>кода</a:t>
            </a:r>
            <a:r>
              <a:rPr lang="ru-RU" sz="3200" dirty="0"/>
              <a:t> строки, которой еще нет словаре</a:t>
            </a:r>
          </a:p>
        </p:txBody>
      </p:sp>
    </p:spTree>
    <p:extLst>
      <p:ext uri="{BB962C8B-B14F-4D97-AF65-F5344CB8AC3E}">
        <p14:creationId xmlns:p14="http://schemas.microsoft.com/office/powerpoint/2010/main" val="2913057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F8F70F-A6F1-B3B9-57DA-9C05366CA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15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BE5FD4-D959-B30D-9CDD-D59F230AC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7736" y="1673955"/>
            <a:ext cx="7904817" cy="418607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891C7B-BAA9-EED9-680B-93413B39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72" y="348391"/>
            <a:ext cx="5061857" cy="1325563"/>
          </a:xfrm>
        </p:spPr>
        <p:txBody>
          <a:bodyPr/>
          <a:lstStyle/>
          <a:p>
            <a:r>
              <a:rPr lang="ru-RU" dirty="0"/>
              <a:t>Декодирование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EA638-302D-DCB1-7FA2-3921E85BCCE1}"/>
              </a:ext>
            </a:extLst>
          </p:cNvPr>
          <p:cNvSpPr txBox="1"/>
          <p:nvPr/>
        </p:nvSpPr>
        <p:spPr>
          <a:xfrm>
            <a:off x="7070008" y="1673954"/>
            <a:ext cx="526377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Как только код строки найден:</a:t>
            </a:r>
          </a:p>
          <a:p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строка с ним заносится в словарь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по коду на символ короче выводится строка </a:t>
            </a:r>
          </a:p>
        </p:txBody>
      </p:sp>
    </p:spTree>
    <p:extLst>
      <p:ext uri="{BB962C8B-B14F-4D97-AF65-F5344CB8AC3E}">
        <p14:creationId xmlns:p14="http://schemas.microsoft.com/office/powerpoint/2010/main" val="1263653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DBB36C-5BB0-B19F-A37B-8CF8C527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41864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Хранение в памяти</a:t>
            </a:r>
          </a:p>
        </p:txBody>
      </p:sp>
      <p:pic>
        <p:nvPicPr>
          <p:cNvPr id="5" name="Объект 4" descr="Изображение выглядит как текст, музыка&#10;&#10;Автоматически созданное описание">
            <a:extLst>
              <a:ext uri="{FF2B5EF4-FFF2-40B4-BE49-F238E27FC236}">
                <a16:creationId xmlns:a16="http://schemas.microsoft.com/office/drawing/2014/main" id="{D3F22DFA-FC6A-E3C7-E01B-9E5BF642E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797" y="3281591"/>
            <a:ext cx="9888405" cy="321128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428FDC-2314-E33A-C10B-A8068489EB67}"/>
              </a:ext>
            </a:extLst>
          </p:cNvPr>
          <p:cNvSpPr txBox="1"/>
          <p:nvPr/>
        </p:nvSpPr>
        <p:spPr>
          <a:xfrm>
            <a:off x="2011406" y="1905671"/>
            <a:ext cx="8169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Коды словаря имеют длину 9-16 бит и увеличиваются по мере заполнения словаря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4CA4802-9EDC-2EF3-DD4C-253F83928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125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28B1AF-43F2-7BC4-D34D-E2949081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7627"/>
            <a:ext cx="10515600" cy="1325563"/>
          </a:xfrm>
        </p:spPr>
        <p:txBody>
          <a:bodyPr/>
          <a:lstStyle/>
          <a:p>
            <a:r>
              <a:rPr lang="ru-RU" dirty="0"/>
              <a:t>Эффективность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73D30C-4439-B045-61F3-02EE663AA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0039" y="2064774"/>
            <a:ext cx="4539342" cy="3077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LZW-сжатие эффективно</a:t>
            </a:r>
            <a:r>
              <a:rPr lang="en-US" dirty="0"/>
              <a:t> </a:t>
            </a:r>
            <a:r>
              <a:rPr lang="ru-RU" dirty="0"/>
              <a:t>для данных с повторяющимися строками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sz="2800" dirty="0"/>
              <a:t>Уровень сжатия может достигать 50%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5462EB-FD5F-E47B-F22A-E7F50E20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17</a:t>
            </a:fld>
            <a:endParaRPr lang="ru-RU"/>
          </a:p>
        </p:txBody>
      </p:sp>
      <p:pic>
        <p:nvPicPr>
          <p:cNvPr id="2050" name="Picture 2" descr="gzip compression ratio vs time | scatter chart made by Namwkim85 | plotly">
            <a:extLst>
              <a:ext uri="{FF2B5EF4-FFF2-40B4-BE49-F238E27FC236}">
                <a16:creationId xmlns:a16="http://schemas.microsoft.com/office/drawing/2014/main" id="{95B3740C-C01C-9476-96AD-46CB76B76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" t="15573" r="1785" b="7833"/>
          <a:stretch/>
        </p:blipFill>
        <p:spPr bwMode="auto">
          <a:xfrm>
            <a:off x="838200" y="1950613"/>
            <a:ext cx="6114962" cy="354476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138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D8759C-0579-6525-E602-D49CEB038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539"/>
            <a:ext cx="10515600" cy="1325563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78A0B2-091A-520F-5A6A-9BF063002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0471" y="2812410"/>
            <a:ext cx="10021529" cy="253918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Изучен на основе литературных источников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Реализован с адаптивной длиной кодов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Исследован на эффективность сжатия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Изложен в удобной для ознакомления форме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C67897-1682-CECF-68FB-5E2BB680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7D5B43-257A-D344-F5DE-F984EAA47677}"/>
              </a:ext>
            </a:extLst>
          </p:cNvPr>
          <p:cNvSpPr txBox="1"/>
          <p:nvPr/>
        </p:nvSpPr>
        <p:spPr>
          <a:xfrm>
            <a:off x="3886200" y="191264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3600" dirty="0"/>
              <a:t>Алгоритм </a:t>
            </a:r>
            <a:r>
              <a:rPr lang="en-US" sz="3600" dirty="0"/>
              <a:t>LZW</a:t>
            </a:r>
            <a:r>
              <a:rPr lang="ru-RU" sz="36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69976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6C513-5C07-6AFB-5A94-6DB612F5D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4247"/>
            <a:ext cx="10515600" cy="1325563"/>
          </a:xfrm>
        </p:spPr>
        <p:txBody>
          <a:bodyPr/>
          <a:lstStyle/>
          <a:p>
            <a:r>
              <a:rPr lang="ru-RU" dirty="0"/>
              <a:t>Алгоритм сжатия </a:t>
            </a:r>
            <a:r>
              <a:rPr lang="en-US" dirty="0"/>
              <a:t>LZW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AFA869-4DD1-17D6-0FBC-2DBB5783E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1026" name="Picture 2" descr="データが大きいファイルを圧縮してみよう | スマホアプリ制作・開発会社を東京都内でお探しなら【株式会社イーディーエー】">
            <a:extLst>
              <a:ext uri="{FF2B5EF4-FFF2-40B4-BE49-F238E27FC236}">
                <a16:creationId xmlns:a16="http://schemas.microsoft.com/office/drawing/2014/main" id="{8A49A817-DC1C-FD72-469F-B46D03AE56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8"/>
          <a:stretch/>
        </p:blipFill>
        <p:spPr bwMode="auto">
          <a:xfrm>
            <a:off x="6341807" y="1590918"/>
            <a:ext cx="5222862" cy="407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82254F-32AF-7148-AD7F-1D002D768D07}"/>
              </a:ext>
            </a:extLst>
          </p:cNvPr>
          <p:cNvSpPr txBox="1"/>
          <p:nvPr/>
        </p:nvSpPr>
        <p:spPr>
          <a:xfrm>
            <a:off x="7872475" y="1195253"/>
            <a:ext cx="23911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n w="38100">
                  <a:noFill/>
                  <a:prstDash val="solid"/>
                </a:ln>
                <a:latin typeface="Arial" panose="020B0604020202020204" pitchFamily="34" charset="0"/>
              </a:rPr>
              <a:t>LZW</a:t>
            </a:r>
            <a:endParaRPr lang="ru-RU" sz="6000" b="1" dirty="0">
              <a:ln w="38100">
                <a:noFill/>
                <a:prstDash val="solid"/>
              </a:ln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9403D-BEAD-4A20-F4F9-FE02F7746F21}"/>
              </a:ext>
            </a:extLst>
          </p:cNvPr>
          <p:cNvSpPr txBox="1"/>
          <p:nvPr/>
        </p:nvSpPr>
        <p:spPr>
          <a:xfrm>
            <a:off x="1719859" y="2503449"/>
            <a:ext cx="59045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ru-RU" sz="2800" dirty="0">
                <a:cs typeface="Arial" panose="020B0604020202020204" pitchFamily="34" charset="0"/>
              </a:rPr>
              <a:t>Универсален</a:t>
            </a:r>
            <a:endParaRPr lang="en-US" sz="2800" dirty="0"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ru-RU" sz="2800" dirty="0"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ru-RU" sz="2800" dirty="0">
                <a:cs typeface="Arial" panose="020B0604020202020204" pitchFamily="34" charset="0"/>
              </a:rPr>
              <a:t>Эффективен</a:t>
            </a:r>
            <a:endParaRPr lang="en-US" sz="2800" dirty="0"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ru-RU" sz="2800" dirty="0"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ru-RU" sz="2800" dirty="0">
                <a:cs typeface="Arial" panose="020B0604020202020204" pitchFamily="34" charset="0"/>
              </a:rPr>
              <a:t>Распространен</a:t>
            </a:r>
          </a:p>
        </p:txBody>
      </p:sp>
    </p:spTree>
    <p:extLst>
      <p:ext uri="{BB962C8B-B14F-4D97-AF65-F5344CB8AC3E}">
        <p14:creationId xmlns:p14="http://schemas.microsoft.com/office/powerpoint/2010/main" val="3992236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310B2A-E6E0-8704-098A-1BF42CDA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077" y="601822"/>
            <a:ext cx="10515600" cy="1325563"/>
          </a:xfrm>
        </p:spPr>
        <p:txBody>
          <a:bodyPr/>
          <a:lstStyle/>
          <a:p>
            <a:r>
              <a:rPr lang="ru-RU" dirty="0"/>
              <a:t>Цели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39AE90-9E01-A195-59FE-001AF785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859" y="2177793"/>
            <a:ext cx="5385618" cy="328894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b="0" i="0" dirty="0">
                <a:effectLst/>
              </a:rPr>
              <a:t>Изучить алгоритм LZW и описать его в форме научного доклада. </a:t>
            </a:r>
          </a:p>
          <a:p>
            <a:pPr marL="514350" indent="-514350">
              <a:buFont typeface="+mj-lt"/>
              <a:buAutoNum type="arabicPeriod"/>
            </a:pPr>
            <a:endParaRPr lang="ru-RU" b="0" i="0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b="0" i="0" dirty="0">
                <a:effectLst/>
              </a:rPr>
              <a:t>Реализовать адаптивную версию алгоритма LZW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5458253-1449-C94B-FDE7-A7E36FE24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z="2800" smtClean="0"/>
              <a:t>3</a:t>
            </a:fld>
            <a:endParaRPr lang="ru-RU" sz="2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1C17A9-69AA-5B98-C097-A1C19A03D6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61" r="18504"/>
          <a:stretch/>
        </p:blipFill>
        <p:spPr>
          <a:xfrm>
            <a:off x="6607278" y="1185364"/>
            <a:ext cx="4387645" cy="448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56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27CE5F-87FE-F073-F5F1-0E62B9FDB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83" y="455763"/>
            <a:ext cx="10515600" cy="1325563"/>
          </a:xfrm>
        </p:spPr>
        <p:txBody>
          <a:bodyPr/>
          <a:lstStyle/>
          <a:p>
            <a:r>
              <a:rPr lang="ru-RU" dirty="0"/>
              <a:t>Цели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32B906-5151-80D0-5504-6FFBB941D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5570" y="1800117"/>
            <a:ext cx="5192869" cy="3832893"/>
          </a:xfrm>
        </p:spPr>
        <p:txBody>
          <a:bodyPr>
            <a:normAutofit/>
          </a:bodyPr>
          <a:lstStyle/>
          <a:p>
            <a:pPr marL="514350" indent="-514350" algn="l" rtl="0">
              <a:buFont typeface="+mj-lt"/>
              <a:buAutoNum type="arabicPeriod" startAt="3"/>
            </a:pPr>
            <a:r>
              <a:rPr lang="ru-RU" dirty="0">
                <a:effectLst/>
              </a:rPr>
              <a:t>Исследовать алгоритм на предмет наилучшего сжатия данных</a:t>
            </a:r>
          </a:p>
          <a:p>
            <a:pPr marL="514350" indent="-514350" algn="l" rtl="0">
              <a:buFont typeface="+mj-lt"/>
              <a:buAutoNum type="arabicPeriod" startAt="3"/>
            </a:pPr>
            <a:endParaRPr lang="ru-RU" dirty="0">
              <a:effectLst/>
            </a:endParaRPr>
          </a:p>
          <a:p>
            <a:pPr marL="514350" indent="-514350" algn="l" rtl="0">
              <a:buFont typeface="+mj-lt"/>
              <a:buAutoNum type="arabicPeriod" startAt="3"/>
            </a:pPr>
            <a:r>
              <a:rPr lang="ru-RU" dirty="0">
                <a:effectLst/>
              </a:rPr>
              <a:t>Результаты работы выложить в репозиторий </a:t>
            </a:r>
            <a:r>
              <a:rPr lang="en-US" dirty="0">
                <a:effectLst/>
              </a:rPr>
              <a:t>GitHub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0033E00-B94A-A6D0-03E2-5179F390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4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4B744F-0DF5-039A-549A-50278D02AD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12" r="18795"/>
          <a:stretch/>
        </p:blipFill>
        <p:spPr>
          <a:xfrm>
            <a:off x="1269383" y="1781326"/>
            <a:ext cx="4250926" cy="347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D6E3E0D3-BFF0-8278-56D6-E8C57D60B5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36729" y="461848"/>
            <a:ext cx="3018181" cy="53511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7EB70-C881-1835-A3AD-4E21162D3D71}"/>
              </a:ext>
            </a:extLst>
          </p:cNvPr>
          <p:cNvSpPr txBox="1"/>
          <p:nvPr/>
        </p:nvSpPr>
        <p:spPr>
          <a:xfrm>
            <a:off x="1338943" y="3563035"/>
            <a:ext cx="4931228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/>
              <a:t>универсальный алгоритм сжатия данных</a:t>
            </a:r>
          </a:p>
          <a:p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63CB37-EF75-BCD5-F356-9DBB79E604A4}"/>
              </a:ext>
            </a:extLst>
          </p:cNvPr>
          <p:cNvSpPr txBox="1"/>
          <p:nvPr/>
        </p:nvSpPr>
        <p:spPr>
          <a:xfrm>
            <a:off x="1338943" y="1543615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+mj-lt"/>
              </a:rPr>
              <a:t>Алгоритм </a:t>
            </a:r>
            <a:endParaRPr lang="en-US" sz="4400" dirty="0">
              <a:latin typeface="+mj-lt"/>
            </a:endParaRPr>
          </a:p>
          <a:p>
            <a:r>
              <a:rPr lang="ru-RU" sz="4400" dirty="0">
                <a:latin typeface="+mj-lt"/>
              </a:rPr>
              <a:t>Лемпеля-Зива-Велча 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944CB60-C2C5-C6D9-D111-03AB1D80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63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-online-video-cuttercom_LbjA8Xlz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545D0F7-0883-1CFA-018D-3ABD06837C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648569"/>
            <a:ext cx="3124200" cy="55390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4F9AC6-FFF1-141F-00C9-0A23654C7B74}"/>
              </a:ext>
            </a:extLst>
          </p:cNvPr>
          <p:cNvSpPr txBox="1"/>
          <p:nvPr/>
        </p:nvSpPr>
        <p:spPr>
          <a:xfrm>
            <a:off x="5268685" y="378802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/>
              <a:t>Декодирует данные без потерь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8DBEC41-14FE-DD27-4BCA-D527E9D7A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2D219E5-869D-EF73-0C5D-3DB8AE6DFA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68685" y="1744410"/>
            <a:ext cx="5791200" cy="1325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+mj-lt"/>
              </a:rPr>
              <a:t>Алгоритм </a:t>
            </a:r>
            <a:endParaRPr lang="en-US" sz="4400" dirty="0">
              <a:latin typeface="+mj-lt"/>
            </a:endParaRPr>
          </a:p>
          <a:p>
            <a:r>
              <a:rPr lang="ru-RU" sz="4400" dirty="0">
                <a:latin typeface="+mj-lt"/>
              </a:rPr>
              <a:t>Лемпеля-Зива-Велча </a:t>
            </a:r>
          </a:p>
        </p:txBody>
      </p:sp>
    </p:spTree>
    <p:extLst>
      <p:ext uri="{BB962C8B-B14F-4D97-AF65-F5344CB8AC3E}">
        <p14:creationId xmlns:p14="http://schemas.microsoft.com/office/powerpoint/2010/main" val="36053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D860426-F838-E788-F6C4-5E986FED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80" y="761223"/>
            <a:ext cx="3701143" cy="1325563"/>
          </a:xfrm>
        </p:spPr>
        <p:txBody>
          <a:bodyPr/>
          <a:lstStyle/>
          <a:p>
            <a:r>
              <a:rPr lang="ru-RU" dirty="0"/>
              <a:t>Авторы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4D130C-42D2-82EB-5C7D-A0443626A1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76" r="9983"/>
          <a:stretch/>
        </p:blipFill>
        <p:spPr>
          <a:xfrm>
            <a:off x="5653023" y="10"/>
            <a:ext cx="653897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E436E4-CD6D-68E2-B637-21B4CCA03D98}"/>
              </a:ext>
            </a:extLst>
          </p:cNvPr>
          <p:cNvSpPr txBox="1"/>
          <p:nvPr/>
        </p:nvSpPr>
        <p:spPr>
          <a:xfrm>
            <a:off x="647168" y="2086786"/>
            <a:ext cx="437535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(1978) Алгоритм LZ78</a:t>
            </a:r>
          </a:p>
          <a:p>
            <a:r>
              <a:rPr lang="ru-RU" sz="2800" dirty="0"/>
              <a:t>Абрахама Лемпеля и </a:t>
            </a:r>
            <a:r>
              <a:rPr lang="ru-RU" sz="2800" dirty="0" err="1"/>
              <a:t>Яакова</a:t>
            </a:r>
            <a:r>
              <a:rPr lang="ru-RU" sz="2800" dirty="0"/>
              <a:t> Зива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/>
              <a:t>(1984) Модификация алгоритма опубликована Терри А. Велчем</a:t>
            </a:r>
            <a:endParaRPr lang="en-US" sz="28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2E9B7AD-58EE-E3E2-76B7-61D6EDBB3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0880" y="6077890"/>
            <a:ext cx="2743200" cy="365125"/>
          </a:xfrm>
        </p:spPr>
        <p:txBody>
          <a:bodyPr/>
          <a:lstStyle/>
          <a:p>
            <a:pPr algn="l"/>
            <a:fld id="{59ECD28E-9038-4850-A855-A3DB0586BBB3}" type="slidenum">
              <a:rPr lang="ru-RU" smtClean="0"/>
              <a:pPr algn="l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644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0E74CAA-7225-A47D-CE88-28F58789F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71" y="13613"/>
            <a:ext cx="4824886" cy="1028215"/>
          </a:xfrm>
        </p:spPr>
        <p:txBody>
          <a:bodyPr>
            <a:normAutofit/>
          </a:bodyPr>
          <a:lstStyle/>
          <a:p>
            <a:r>
              <a:rPr lang="ru-RU" sz="4400" dirty="0">
                <a:solidFill>
                  <a:srgbClr val="202122"/>
                </a:solidFill>
              </a:rPr>
              <a:t>Название</a:t>
            </a:r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4225AF1-ED8B-F073-6C99-18F437CC283B}"/>
              </a:ext>
            </a:extLst>
          </p:cNvPr>
          <p:cNvSpPr/>
          <p:nvPr/>
        </p:nvSpPr>
        <p:spPr>
          <a:xfrm>
            <a:off x="220308" y="4211806"/>
            <a:ext cx="11751384" cy="22453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52200A-4819-9714-3F55-8F1F8EEE556C}"/>
              </a:ext>
            </a:extLst>
          </p:cNvPr>
          <p:cNvSpPr txBox="1"/>
          <p:nvPr/>
        </p:nvSpPr>
        <p:spPr>
          <a:xfrm>
            <a:off x="5241471" y="5334504"/>
            <a:ext cx="170905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202122"/>
                </a:solidFill>
              </a:rPr>
              <a:t>LZW</a:t>
            </a:r>
            <a:endParaRPr lang="ru-RU" sz="6600" b="1"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F3FEC9B4-CAB3-623C-CD2C-C9D20D092A35}"/>
              </a:ext>
            </a:extLst>
          </p:cNvPr>
          <p:cNvGrpSpPr/>
          <p:nvPr/>
        </p:nvGrpSpPr>
        <p:grpSpPr>
          <a:xfrm>
            <a:off x="879572" y="1041828"/>
            <a:ext cx="10406770" cy="3385301"/>
            <a:chOff x="207265" y="198102"/>
            <a:chExt cx="11751384" cy="3822700"/>
          </a:xfrm>
        </p:grpSpPr>
        <p:pic>
          <p:nvPicPr>
            <p:cNvPr id="9" name="Рисунок 8" descr="Изображение выглядит как текст, мужчина, человек, очки&#10;&#10;Автоматически созданное описание">
              <a:extLst>
                <a:ext uri="{FF2B5EF4-FFF2-40B4-BE49-F238E27FC236}">
                  <a16:creationId xmlns:a16="http://schemas.microsoft.com/office/drawing/2014/main" id="{F1D8E01B-D3DE-4712-1CDA-C24D4199E8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57" b="9700"/>
            <a:stretch/>
          </p:blipFill>
          <p:spPr>
            <a:xfrm>
              <a:off x="8205789" y="198102"/>
              <a:ext cx="3752860" cy="3822700"/>
            </a:xfrm>
            <a:prstGeom prst="rect">
              <a:avLst/>
            </a:prstGeom>
          </p:spPr>
        </p:pic>
        <p:pic>
          <p:nvPicPr>
            <p:cNvPr id="7" name="Рисунок 6" descr="Изображение выглядит как мужчина, человек, костюм, носит&#10;&#10;Автоматически созданное описание">
              <a:extLst>
                <a:ext uri="{FF2B5EF4-FFF2-40B4-BE49-F238E27FC236}">
                  <a16:creationId xmlns:a16="http://schemas.microsoft.com/office/drawing/2014/main" id="{5964F9D8-6985-A146-2E4F-B8C5806022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3" r="1" b="26799"/>
            <a:stretch/>
          </p:blipFill>
          <p:spPr>
            <a:xfrm>
              <a:off x="4219560" y="198103"/>
              <a:ext cx="3752879" cy="3822699"/>
            </a:xfrm>
            <a:prstGeom prst="rect">
              <a:avLst/>
            </a:prstGeom>
          </p:spPr>
        </p:pic>
        <p:pic>
          <p:nvPicPr>
            <p:cNvPr id="5" name="Объект 4" descr="Изображение выглядит как мужчина, человек, очки, стена&#10;&#10;Автоматически созданное описание">
              <a:extLst>
                <a:ext uri="{FF2B5EF4-FFF2-40B4-BE49-F238E27FC236}">
                  <a16:creationId xmlns:a16="http://schemas.microsoft.com/office/drawing/2014/main" id="{16C5FBAA-F9E9-E614-D9A5-99C569C1B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94" r="4" b="1398"/>
            <a:stretch/>
          </p:blipFill>
          <p:spPr>
            <a:xfrm>
              <a:off x="207265" y="198103"/>
              <a:ext cx="3752878" cy="3822699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9759726-30D5-DE29-3F62-889B62C48653}"/>
              </a:ext>
            </a:extLst>
          </p:cNvPr>
          <p:cNvSpPr txBox="1"/>
          <p:nvPr/>
        </p:nvSpPr>
        <p:spPr>
          <a:xfrm>
            <a:off x="7987591" y="4357536"/>
            <a:ext cx="31373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202124"/>
                </a:solidFill>
                <a:effectLst/>
              </a:rPr>
              <a:t>Terry A</a:t>
            </a:r>
            <a:r>
              <a:rPr lang="ru-RU" sz="3200" b="0" i="0" dirty="0">
                <a:solidFill>
                  <a:srgbClr val="202124"/>
                </a:solidFill>
                <a:effectLst/>
              </a:rPr>
              <a:t>.</a:t>
            </a:r>
            <a:r>
              <a:rPr lang="en-US" sz="3200" b="0" i="0" dirty="0">
                <a:solidFill>
                  <a:srgbClr val="202124"/>
                </a:solidFill>
                <a:effectLst/>
              </a:rPr>
              <a:t> </a:t>
            </a:r>
            <a:r>
              <a:rPr lang="en-US" sz="4000" b="1" i="0" dirty="0">
                <a:effectLst/>
              </a:rPr>
              <a:t>W</a:t>
            </a:r>
            <a:r>
              <a:rPr lang="en-US" sz="3200" b="0" i="0" dirty="0">
                <a:solidFill>
                  <a:srgbClr val="202124"/>
                </a:solidFill>
                <a:effectLst/>
              </a:rPr>
              <a:t>elch</a:t>
            </a:r>
            <a:endParaRPr lang="ru-RU" sz="3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670EBC-6D7F-37E1-83CC-FA569FC940E5}"/>
              </a:ext>
            </a:extLst>
          </p:cNvPr>
          <p:cNvSpPr txBox="1"/>
          <p:nvPr/>
        </p:nvSpPr>
        <p:spPr>
          <a:xfrm>
            <a:off x="4767225" y="4374477"/>
            <a:ext cx="31556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0" i="0" dirty="0">
                <a:solidFill>
                  <a:srgbClr val="000000"/>
                </a:solidFill>
                <a:effectLst/>
              </a:rPr>
              <a:t>Jacob </a:t>
            </a:r>
            <a:r>
              <a:rPr lang="en-US" sz="4000" b="1" i="0" dirty="0">
                <a:effectLst/>
              </a:rPr>
              <a:t>Z</a:t>
            </a:r>
            <a:r>
              <a:rPr lang="en-US" sz="3200" b="0" i="0" dirty="0">
                <a:solidFill>
                  <a:srgbClr val="000000"/>
                </a:solidFill>
                <a:effectLst/>
              </a:rPr>
              <a:t>iv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925AC5-F1E1-4F34-0DED-A2B7962847F3}"/>
              </a:ext>
            </a:extLst>
          </p:cNvPr>
          <p:cNvSpPr txBox="1"/>
          <p:nvPr/>
        </p:nvSpPr>
        <p:spPr>
          <a:xfrm>
            <a:off x="978216" y="4383094"/>
            <a:ext cx="31129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i="0" dirty="0">
                <a:solidFill>
                  <a:srgbClr val="202122"/>
                </a:solidFill>
                <a:effectLst/>
              </a:rPr>
              <a:t>Abraham </a:t>
            </a:r>
            <a:r>
              <a:rPr lang="en-US" sz="4000" b="1" i="0" dirty="0">
                <a:effectLst/>
              </a:rPr>
              <a:t>L</a:t>
            </a:r>
            <a:r>
              <a:rPr lang="en-US" sz="3200" i="0" dirty="0">
                <a:solidFill>
                  <a:srgbClr val="202122"/>
                </a:solidFill>
                <a:effectLst/>
              </a:rPr>
              <a:t>empel</a:t>
            </a:r>
            <a:endParaRPr lang="ru-RU" sz="3200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A51B7DF9-1B98-29F2-4F8B-1552F1FAC25C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824988" y="5005418"/>
            <a:ext cx="2416483" cy="883084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0A97A663-1F3F-5AC8-D7E5-67953C7CA509}"/>
              </a:ext>
            </a:extLst>
          </p:cNvPr>
          <p:cNvCxnSpPr>
            <a:cxnSpLocks/>
          </p:cNvCxnSpPr>
          <p:nvPr/>
        </p:nvCxnSpPr>
        <p:spPr>
          <a:xfrm>
            <a:off x="5924745" y="5015009"/>
            <a:ext cx="0" cy="580248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978E477B-2F07-9989-FBBA-F795E6E2A278}"/>
              </a:ext>
            </a:extLst>
          </p:cNvPr>
          <p:cNvCxnSpPr>
            <a:cxnSpLocks/>
          </p:cNvCxnSpPr>
          <p:nvPr/>
        </p:nvCxnSpPr>
        <p:spPr>
          <a:xfrm flipH="1">
            <a:off x="6827803" y="5015009"/>
            <a:ext cx="2909521" cy="873493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8486D4C-B831-DD25-6119-BF14A700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6009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E624978C-1BFE-3A9F-C267-36BAC1007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057" y="212725"/>
            <a:ext cx="10515600" cy="1325563"/>
          </a:xfrm>
        </p:spPr>
        <p:txBody>
          <a:bodyPr/>
          <a:lstStyle/>
          <a:p>
            <a:r>
              <a:rPr lang="ru-RU" dirty="0"/>
              <a:t>Семейство алгоритмов </a:t>
            </a:r>
            <a:r>
              <a:rPr lang="en-US" dirty="0"/>
              <a:t>LZ</a:t>
            </a:r>
            <a:endParaRPr lang="ru-RU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FD42619-59F9-4857-7FAC-653BA9AAB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CD28E-9038-4850-A855-A3DB0586BBB3}" type="slidenum">
              <a:rPr lang="ru-RU" smtClean="0"/>
              <a:t>9</a:t>
            </a:fld>
            <a:endParaRPr lang="ru-RU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E124790D-4EC0-8012-7BF3-24B2FD2287B0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010678739"/>
              </p:ext>
            </p:extLst>
          </p:nvPr>
        </p:nvGraphicFramePr>
        <p:xfrm>
          <a:off x="947057" y="1921950"/>
          <a:ext cx="9429750" cy="4411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18B1658A-2AAF-940F-061A-818776EB9B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5802187"/>
              </p:ext>
            </p:extLst>
          </p:nvPr>
        </p:nvGraphicFramePr>
        <p:xfrm>
          <a:off x="3200400" y="578470"/>
          <a:ext cx="8044543" cy="5922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794C0601-90EC-A16A-1961-6E531312AEE1}"/>
              </a:ext>
            </a:extLst>
          </p:cNvPr>
          <p:cNvCxnSpPr>
            <a:cxnSpLocks/>
          </p:cNvCxnSpPr>
          <p:nvPr/>
        </p:nvCxnSpPr>
        <p:spPr>
          <a:xfrm flipH="1" flipV="1">
            <a:off x="5234214" y="3385343"/>
            <a:ext cx="698500" cy="1697945"/>
          </a:xfrm>
          <a:prstGeom prst="line">
            <a:avLst/>
          </a:prstGeom>
          <a:ln w="12700">
            <a:solidFill>
              <a:srgbClr val="6D89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1453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1543</TotalTime>
  <Words>287</Words>
  <Application>Microsoft Office PowerPoint</Application>
  <PresentationFormat>Широкоэкранный</PresentationFormat>
  <Paragraphs>122</Paragraphs>
  <Slides>18</Slides>
  <Notes>5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Тема Office</vt:lpstr>
      <vt:lpstr>Презентация PowerPoint</vt:lpstr>
      <vt:lpstr>Алгоритм сжатия LZW</vt:lpstr>
      <vt:lpstr>Цели</vt:lpstr>
      <vt:lpstr>Цели</vt:lpstr>
      <vt:lpstr>Презентация PowerPoint</vt:lpstr>
      <vt:lpstr>Алгоритм  Лемпеля-Зива-Велча </vt:lpstr>
      <vt:lpstr>Авторы</vt:lpstr>
      <vt:lpstr>Название</vt:lpstr>
      <vt:lpstr>Семейство алгоритмов LZ</vt:lpstr>
      <vt:lpstr>Применение</vt:lpstr>
      <vt:lpstr>Исходный словарь</vt:lpstr>
      <vt:lpstr>Считывание при кодировании</vt:lpstr>
      <vt:lpstr>Кодирование</vt:lpstr>
      <vt:lpstr>Считывание при декодировании</vt:lpstr>
      <vt:lpstr>Декодирование</vt:lpstr>
      <vt:lpstr>Хранение в памяти</vt:lpstr>
      <vt:lpstr>Эффективность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 Лемпеля-Зива-Велча</dc:title>
  <dc:creator>Виноходова Анна Алексеевна</dc:creator>
  <cp:lastModifiedBy>Виноходова Анна Алексеевна</cp:lastModifiedBy>
  <cp:revision>45</cp:revision>
  <dcterms:created xsi:type="dcterms:W3CDTF">2022-12-10T05:23:15Z</dcterms:created>
  <dcterms:modified xsi:type="dcterms:W3CDTF">2023-01-21T13:34:56Z</dcterms:modified>
</cp:coreProperties>
</file>

<file path=docProps/thumbnail.jpeg>
</file>